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1" r:id="rId3"/>
    <p:sldId id="258" r:id="rId4"/>
    <p:sldId id="425" r:id="rId5"/>
    <p:sldId id="412" r:id="rId6"/>
    <p:sldId id="413" r:id="rId7"/>
    <p:sldId id="414" r:id="rId8"/>
    <p:sldId id="439" r:id="rId9"/>
    <p:sldId id="436" r:id="rId10"/>
    <p:sldId id="308" r:id="rId11"/>
    <p:sldId id="423" r:id="rId12"/>
    <p:sldId id="443" r:id="rId13"/>
    <p:sldId id="440" r:id="rId14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CCFF66"/>
    <a:srgbClr val="0099CC"/>
    <a:srgbClr val="FFFF99"/>
    <a:srgbClr val="CCFF33"/>
    <a:srgbClr val="99FF33"/>
    <a:srgbClr val="99FF66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2" autoAdjust="0"/>
    <p:restoredTop sz="93168" autoAdjust="0"/>
  </p:normalViewPr>
  <p:slideViewPr>
    <p:cSldViewPr>
      <p:cViewPr>
        <p:scale>
          <a:sx n="70" d="100"/>
          <a:sy n="70" d="100"/>
        </p:scale>
        <p:origin x="-1332" y="-1080"/>
      </p:cViewPr>
      <p:guideLst>
        <p:guide orient="horz" pos="4156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4.%20Junio\19.06.2012\19.06.2012%20Planilla%20de%20Resultado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4.%20Junio\19.06.2012\19.06.2012%20Planilla%20de%20Resultado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4.%20Junio\19.06.2012\19.06.2012%20Planilla%20de%20Resultado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4.%20Junio\19.06.2012\19.06.2012%20Planilla%20de%20Resultado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4.%20Junio\19.06.2012\19.06.2012%20Planilla%20de%20Resultado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2\COOPERATIVA\04.%20Junio\19.06.2012\19.06.2012%20Planilla%20de%20Resultados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Lbls>
            <c:dLbl>
              <c:idx val="0"/>
              <c:layout>
                <c:manualLayout>
                  <c:x val="0"/>
                  <c:y val="-0.17242557156781846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0"/>
                  <c:y val="0.26548064193775261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showCatName val="1"/>
          </c:dLbls>
          <c:cat>
            <c:strRef>
              <c:f>'P1'!$B$4:$B$6</c:f>
              <c:strCache>
                <c:ptCount val="3"/>
                <c:pt idx="0">
                  <c:v>Probablemente lo visitaremos</c:v>
                </c:pt>
                <c:pt idx="1">
                  <c:v>Difícilmente lo visitaremos</c:v>
                </c:pt>
                <c:pt idx="2">
                  <c:v>NS / NR</c:v>
                </c:pt>
              </c:strCache>
            </c:strRef>
          </c:cat>
          <c:val>
            <c:numRef>
              <c:f>'P1'!$C$4:$C$6</c:f>
              <c:numCache>
                <c:formatCode>0.0%</c:formatCode>
                <c:ptCount val="3"/>
                <c:pt idx="0">
                  <c:v>0.46600000000000008</c:v>
                </c:pt>
                <c:pt idx="1">
                  <c:v>0.52800000000000002</c:v>
                </c:pt>
                <c:pt idx="2">
                  <c:v>6.0000000000000036E-3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0282410252757264"/>
          <c:y val="8.2080281922801507E-2"/>
          <c:w val="0.77681953143852434"/>
          <c:h val="0.7547205550355159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-8.7661317531656183E-3"/>
                  <c:y val="-0.30769230769230782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0"/>
                  <c:y val="0.25174825174825177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showCatName val="1"/>
          </c:dLbls>
          <c:cat>
            <c:strRef>
              <c:f>'P2'!$B$3:$B$6</c:f>
              <c:strCache>
                <c:ptCount val="4"/>
                <c:pt idx="0">
                  <c:v>Generará empleo</c:v>
                </c:pt>
                <c:pt idx="1">
                  <c:v>Se convertirá en un centro de atracción turística, </c:v>
                </c:pt>
                <c:pt idx="2">
                  <c:v>Ir a comprar será un agrado</c:v>
                </c:pt>
                <c:pt idx="3">
                  <c:v>NS / NR</c:v>
                </c:pt>
              </c:strCache>
            </c:strRef>
          </c:cat>
          <c:val>
            <c:numRef>
              <c:f>'P2'!$C$3:$C$6</c:f>
              <c:numCache>
                <c:formatCode>0.0%</c:formatCode>
                <c:ptCount val="4"/>
                <c:pt idx="0">
                  <c:v>0.60500000000000032</c:v>
                </c:pt>
                <c:pt idx="1">
                  <c:v>0.22500000000000001</c:v>
                </c:pt>
                <c:pt idx="2">
                  <c:v>0.14800000000000008</c:v>
                </c:pt>
                <c:pt idx="3">
                  <c:v>2.1999999999999999E-2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Pt>
            <c:idx val="3"/>
            <c:spPr>
              <a:solidFill>
                <a:srgbClr val="5F5F5F"/>
              </a:solidFill>
            </c:spPr>
          </c:dPt>
          <c:dLbls>
            <c:dLbl>
              <c:idx val="0"/>
              <c:layout>
                <c:manualLayout>
                  <c:x val="2.7777679049150385E-2"/>
                  <c:y val="0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0.13715229030517992"/>
                  <c:y val="0"/>
                </c:manualLayout>
              </c:layout>
              <c:dLblPos val="outEnd"/>
              <c:showVal val="1"/>
              <c:showCatNam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s-ES"/>
                      <a:t>La Saturación del Metro (</a:t>
                    </a:r>
                    <a:r>
                      <a:rPr lang="es-ES" smtClean="0"/>
                      <a:t>Líneas </a:t>
                    </a:r>
                    <a:r>
                      <a:rPr lang="es-ES"/>
                      <a:t>1 y 4); 23,5%</a:t>
                    </a:r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showCatName val="1"/>
            <c:showLeaderLines val="1"/>
          </c:dLbls>
          <c:cat>
            <c:strRef>
              <c:f>'P3'!$B$3:$B$6</c:f>
              <c:strCache>
                <c:ptCount val="4"/>
                <c:pt idx="0">
                  <c:v>Desaparición del pequeño comercio en la cercanía</c:v>
                </c:pt>
                <c:pt idx="1">
                  <c:v>Un posible caos vial (colapso de las calles)</c:v>
                </c:pt>
                <c:pt idx="2">
                  <c:v>La Saturación del Metro (Línea 1 y 4)</c:v>
                </c:pt>
                <c:pt idx="3">
                  <c:v>NS / NR</c:v>
                </c:pt>
              </c:strCache>
            </c:strRef>
          </c:cat>
          <c:val>
            <c:numRef>
              <c:f>'P3'!$C$3:$C$6</c:f>
              <c:numCache>
                <c:formatCode>0.0%</c:formatCode>
                <c:ptCount val="4"/>
                <c:pt idx="0">
                  <c:v>0.21900000000000008</c:v>
                </c:pt>
                <c:pt idx="1">
                  <c:v>0.51900000000000002</c:v>
                </c:pt>
                <c:pt idx="2">
                  <c:v>0.23500000000000001</c:v>
                </c:pt>
                <c:pt idx="3">
                  <c:v>2.7000000000000014E-2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Lbls>
            <c:dLbl>
              <c:idx val="0"/>
              <c:layout>
                <c:manualLayout>
                  <c:x val="0"/>
                  <c:y val="0.1040027257075731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showCatName val="1"/>
          </c:dLbls>
          <c:cat>
            <c:strRef>
              <c:f>'P4'!$B$3:$B$5</c:f>
              <c:strCache>
                <c:ptCount val="3"/>
                <c:pt idx="0">
                  <c:v>Una contribución</c:v>
                </c:pt>
                <c:pt idx="1">
                  <c:v>Un problema</c:v>
                </c:pt>
                <c:pt idx="2">
                  <c:v>NS / NR</c:v>
                </c:pt>
              </c:strCache>
            </c:strRef>
          </c:cat>
          <c:val>
            <c:numRef>
              <c:f>'P4'!$C$3:$C$5</c:f>
              <c:numCache>
                <c:formatCode>0.0%</c:formatCode>
                <c:ptCount val="3"/>
                <c:pt idx="0">
                  <c:v>0.62700000000000033</c:v>
                </c:pt>
                <c:pt idx="1">
                  <c:v>0.34900000000000014</c:v>
                </c:pt>
                <c:pt idx="2">
                  <c:v>2.4E-2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showCatName val="1"/>
            <c:showLeaderLines val="1"/>
          </c:dLbls>
          <c:cat>
            <c:strRef>
              <c:f>'P5'!$B$3:$B$5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 / NR</c:v>
                </c:pt>
              </c:strCache>
            </c:strRef>
          </c:cat>
          <c:val>
            <c:numRef>
              <c:f>'P5'!$C$3:$C$5</c:f>
              <c:numCache>
                <c:formatCode>0.0%</c:formatCode>
                <c:ptCount val="3"/>
                <c:pt idx="0">
                  <c:v>0.54600000000000004</c:v>
                </c:pt>
                <c:pt idx="1">
                  <c:v>0.42000000000000015</c:v>
                </c:pt>
                <c:pt idx="2">
                  <c:v>3.4000000000000002E-2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showCatName val="1"/>
            <c:showLeaderLines val="1"/>
          </c:dLbls>
          <c:cat>
            <c:strRef>
              <c:f>'P6'!$B$3:$B$5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 / NR</c:v>
                </c:pt>
              </c:strCache>
            </c:strRef>
          </c:cat>
          <c:val>
            <c:numRef>
              <c:f>'P6'!$C$3:$C$5</c:f>
              <c:numCache>
                <c:formatCode>0.0%</c:formatCode>
                <c:ptCount val="3"/>
                <c:pt idx="0">
                  <c:v>0.18200000000000008</c:v>
                </c:pt>
                <c:pt idx="1">
                  <c:v>0.81499999999999995</c:v>
                </c:pt>
                <c:pt idx="2">
                  <c:v>3.0000000000000014E-3</c:v>
                </c:pt>
              </c:numCache>
            </c:numRef>
          </c:val>
        </c:ser>
      </c:pie3DChart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CE28CA53-7BF2-4426-BBCA-AB6F1394A6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B243C189-FF74-4610-A8AC-0734AE520B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E52A6-F6B0-4EFA-8402-96D9BA264576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1B004-23CB-40E3-87E4-D70452419219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2843213" y="2060575"/>
            <a:ext cx="6659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3600">
                <a:solidFill>
                  <a:schemeClr val="bg1"/>
                </a:solidFill>
                <a:latin typeface="Trebuchet MS" pitchFamily="34" charset="0"/>
              </a:rPr>
              <a:t>ENCUESTA COOPERATIVA IMAGINACCION</a:t>
            </a:r>
            <a:br>
              <a:rPr lang="es-ES_tradnl" sz="3600">
                <a:solidFill>
                  <a:schemeClr val="bg1"/>
                </a:solidFill>
                <a:latin typeface="Trebuchet MS" pitchFamily="34" charset="0"/>
              </a:rPr>
            </a:br>
            <a:endParaRPr lang="es-ES_tradnl" sz="3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4800" y="3286125"/>
            <a:ext cx="5903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>
                <a:solidFill>
                  <a:srgbClr val="5F5F5F"/>
                </a:solidFill>
                <a:latin typeface="+mn-lt"/>
              </a:rPr>
              <a:t>MALL COSTANERA CENTER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>
                <a:solidFill>
                  <a:srgbClr val="5F5F5F"/>
                </a:solidFill>
                <a:latin typeface="+mn-lt"/>
              </a:rPr>
              <a:t>19 JUNIO 2012</a:t>
            </a:r>
            <a:endParaRPr lang="es-ES_tradnl" b="1" kern="0" dirty="0">
              <a:solidFill>
                <a:srgbClr val="5F5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_tradnl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5603" name="4 Título"/>
          <p:cNvSpPr>
            <a:spLocks noGrp="1"/>
          </p:cNvSpPr>
          <p:nvPr>
            <p:ph type="title"/>
          </p:nvPr>
        </p:nvSpPr>
        <p:spPr>
          <a:xfrm>
            <a:off x="357188" y="333375"/>
            <a:ext cx="6072187" cy="1143000"/>
          </a:xfrm>
        </p:spPr>
        <p:txBody>
          <a:bodyPr/>
          <a:lstStyle/>
          <a:p>
            <a:pPr algn="r"/>
            <a:r>
              <a:rPr lang="es-ES" sz="2400" b="1" smtClean="0"/>
              <a:t>COMENTARIOS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685800" y="2000250"/>
            <a:ext cx="7772400" cy="4114800"/>
          </a:xfrm>
        </p:spPr>
        <p:txBody>
          <a:bodyPr/>
          <a:lstStyle/>
          <a:p>
            <a:pPr algn="just"/>
            <a:r>
              <a:rPr lang="es-ES" sz="1600" smtClean="0"/>
              <a:t>Durante la encuesta realizada, el 52,8% de las familias encuestadas respondió que difícilmente visitarán el Mall Costanera Center próximamente. Mientras que el 46,6% dice que es probable que lo visiten pronto. </a:t>
            </a:r>
          </a:p>
          <a:p>
            <a:pPr algn="just"/>
            <a:endParaRPr lang="es-ES" sz="1600" smtClean="0"/>
          </a:p>
          <a:p>
            <a:pPr algn="just"/>
            <a:r>
              <a:rPr lang="es-ES" sz="1600" smtClean="0"/>
              <a:t>La principal </a:t>
            </a:r>
            <a:r>
              <a:rPr lang="es-ES" sz="1600" b="1" u="sng" smtClean="0"/>
              <a:t>consecuencia positiva </a:t>
            </a:r>
            <a:r>
              <a:rPr lang="es-ES" sz="1600" smtClean="0"/>
              <a:t>que ven las familias de la Región Metropolitana a la apertura de este nuevo Mall, es que “generará empleo”, así lo declara el 60,5% de las familias encuestadas. Mientras que hay un 22,5% que considera que “se convertirá en un centro de atracción turística” y un 14,8% de las familias encuestadas, declara que “ir a comprar será un agrado”.</a:t>
            </a:r>
          </a:p>
          <a:p>
            <a:pPr algn="just"/>
            <a:endParaRPr lang="es-ES" sz="1600" smtClean="0"/>
          </a:p>
          <a:p>
            <a:pPr algn="just"/>
            <a:r>
              <a:rPr lang="es-ES" sz="1600" smtClean="0"/>
              <a:t>En cuanto a las </a:t>
            </a:r>
            <a:r>
              <a:rPr lang="es-ES" sz="1600" b="1" u="sng" smtClean="0"/>
              <a:t>consecuencias negativas </a:t>
            </a:r>
            <a:r>
              <a:rPr lang="es-ES" sz="1600" smtClean="0"/>
              <a:t>que se perciben de este nuevo Mall, un 51,9% de las familias de la Región Metropolitana considera que es el “posible caos vial” en las calles aledañas al centro comercial. Un 23,5% respondió que será la saturación del metro (principalmente de las líneas 1 y 4), y el 21,9% cree que desaparecerá el pequeño comercio que se encuentra en la cercanía del Mall.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685800" y="2000250"/>
            <a:ext cx="7772400" cy="4114800"/>
          </a:xfrm>
        </p:spPr>
        <p:txBody>
          <a:bodyPr/>
          <a:lstStyle/>
          <a:p>
            <a:pPr algn="just"/>
            <a:r>
              <a:rPr lang="es-ES" sz="1600" smtClean="0"/>
              <a:t>“Una contribución para Santiago”, opina el 62,7% de las familias encuestadas del nuevo centro comercial. Mientras que hay un 34,9% que considera que será un problema para la capital del país.</a:t>
            </a:r>
          </a:p>
          <a:p>
            <a:pPr algn="just"/>
            <a:endParaRPr lang="es-ES" sz="1600" smtClean="0"/>
          </a:p>
          <a:p>
            <a:pPr algn="just"/>
            <a:r>
              <a:rPr lang="es-ES" sz="1600" smtClean="0"/>
              <a:t>Finalmente, solo un 18,2% de las familias encuestadas considera que se verá directamente afectado por la construcción y apertura de este nuevo centro comercial. Mientras que el 81,5% considera que no se verá afectado.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2843213" y="2060575"/>
            <a:ext cx="6659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3600">
                <a:solidFill>
                  <a:schemeClr val="bg1"/>
                </a:solidFill>
                <a:latin typeface="Trebuchet MS" pitchFamily="34" charset="0"/>
              </a:rPr>
              <a:t>ENCUESTA COOPERATIVA IMAGINACCION</a:t>
            </a:r>
            <a:br>
              <a:rPr lang="es-ES_tradnl" sz="3600">
                <a:solidFill>
                  <a:schemeClr val="bg1"/>
                </a:solidFill>
                <a:latin typeface="Trebuchet MS" pitchFamily="34" charset="0"/>
              </a:rPr>
            </a:br>
            <a:endParaRPr lang="es-ES_tradnl" sz="3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4800" y="3286125"/>
            <a:ext cx="5903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>
                <a:solidFill>
                  <a:srgbClr val="5F5F5F"/>
                </a:solidFill>
                <a:latin typeface="+mn-lt"/>
              </a:rPr>
              <a:t>MALL COSTANERA CENTER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>
                <a:solidFill>
                  <a:srgbClr val="5F5F5F"/>
                </a:solidFill>
                <a:latin typeface="+mn-lt"/>
              </a:rPr>
              <a:t>19 JUNIO 2012</a:t>
            </a:r>
            <a:endParaRPr lang="es-ES_tradnl" b="1" kern="0" dirty="0">
              <a:solidFill>
                <a:srgbClr val="5F5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smtClean="0"/>
              <a:t>FICHA TÉCNICA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685800" y="2197100"/>
            <a:ext cx="575786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>
                <a:latin typeface="Trebuchet MS" pitchFamily="34" charset="0"/>
              </a:rPr>
              <a:t>Estudio cuantitativo con aplicación de encuesta telefónica a </a:t>
            </a:r>
            <a:r>
              <a:rPr lang="es-CL" sz="1800" b="1">
                <a:latin typeface="Trebuchet MS" pitchFamily="34" charset="0"/>
              </a:rPr>
              <a:t>324</a:t>
            </a:r>
            <a:r>
              <a:rPr lang="es-CL" sz="1800" b="1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s-CL" sz="1800">
                <a:latin typeface="Trebuchet MS" pitchFamily="34" charset="0"/>
              </a:rPr>
              <a:t>casos, en la </a:t>
            </a:r>
            <a:r>
              <a:rPr lang="es-CL" sz="1800" b="1">
                <a:latin typeface="Trebuchet MS" pitchFamily="34" charset="0"/>
              </a:rPr>
              <a:t>REGIÓN METROPOLITANA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>
                <a:solidFill>
                  <a:srgbClr val="000000"/>
                </a:solidFill>
                <a:latin typeface="Trebuchet MS" pitchFamily="34" charset="0"/>
              </a:rPr>
              <a:t>Universo</a:t>
            </a:r>
            <a:r>
              <a:rPr lang="es-CL" sz="1800">
                <a:solidFill>
                  <a:srgbClr val="000000"/>
                </a:solidFill>
                <a:latin typeface="Trebuchet MS" pitchFamily="34" charset="0"/>
              </a:rPr>
              <a:t>: </a:t>
            </a:r>
            <a:r>
              <a:rPr lang="es-ES_tradnl" sz="1800">
                <a:solidFill>
                  <a:srgbClr val="000000"/>
                </a:solidFill>
                <a:latin typeface="Trebuchet MS" pitchFamily="34" charset="0"/>
              </a:rPr>
              <a:t>Hogares que cuentan con conexión telefónica fija, en la Región Metropolitana.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CL" sz="180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>
                <a:latin typeface="Trebuchet MS" pitchFamily="34" charset="0"/>
              </a:rPr>
              <a:t>Selección de la Muestra</a:t>
            </a:r>
            <a:r>
              <a:rPr lang="es-CL" sz="1800">
                <a:latin typeface="Trebuchet MS" pitchFamily="34" charset="0"/>
              </a:rPr>
              <a:t>: muestreo sistemático de números de teléfonos residenciales.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>
                <a:latin typeface="Trebuchet MS" pitchFamily="34" charset="0"/>
              </a:rPr>
              <a:t>Margen de error muestral</a:t>
            </a:r>
            <a:r>
              <a:rPr lang="es-CL" sz="1800">
                <a:latin typeface="Trebuchet MS" pitchFamily="34" charset="0"/>
              </a:rPr>
              <a:t>: 5,4% a un nivel de confianza de 95%.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>
                <a:latin typeface="Trebuchet MS" pitchFamily="34" charset="0"/>
              </a:rPr>
              <a:t>Fecha de Terreno</a:t>
            </a:r>
            <a:r>
              <a:rPr lang="es-CL" sz="1800">
                <a:latin typeface="Trebuchet MS" pitchFamily="34" charset="0"/>
              </a:rPr>
              <a:t>: Sábado 16 de junio de 2012.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2736850" cy="1081087"/>
          </a:xfrm>
        </p:spPr>
        <p:txBody>
          <a:bodyPr anchor="t"/>
          <a:lstStyle/>
          <a:p>
            <a:pPr algn="r" eaLnBrk="1" hangingPunct="1"/>
            <a:r>
              <a:rPr lang="es-ES_tradnl" sz="3200" smtClean="0"/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8738" y="285750"/>
            <a:ext cx="6299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s-ES" kern="0" dirty="0">
                <a:solidFill>
                  <a:srgbClr val="FFFFFF"/>
                </a:solidFill>
                <a:latin typeface="Trebuchet MS"/>
              </a:rPr>
              <a:t>Para Ud. y su familia ¿Qué tan probable es que visiten el </a:t>
            </a:r>
            <a:r>
              <a:rPr lang="es-ES" kern="0" dirty="0" err="1">
                <a:solidFill>
                  <a:srgbClr val="FFFFFF"/>
                </a:solidFill>
                <a:latin typeface="Trebuchet MS"/>
              </a:rPr>
              <a:t>Mall</a:t>
            </a:r>
            <a:r>
              <a:rPr lang="es-ES" kern="0" dirty="0">
                <a:solidFill>
                  <a:srgbClr val="FFFFFF"/>
                </a:solidFill>
                <a:latin typeface="Trebuchet MS"/>
              </a:rPr>
              <a:t> Costanera Center próximamente?</a:t>
            </a:r>
            <a:endParaRPr lang="es-ES" sz="2000" kern="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380288" y="6021388"/>
            <a:ext cx="1439862" cy="57626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/>
              <a:t>CASOS </a:t>
            </a:r>
            <a:endParaRPr lang="es-ES_tradnl" sz="1400" dirty="0"/>
          </a:p>
        </p:txBody>
      </p:sp>
      <p:graphicFrame>
        <p:nvGraphicFramePr>
          <p:cNvPr id="8" name="1 Gráfico"/>
          <p:cNvGraphicFramePr/>
          <p:nvPr/>
        </p:nvGraphicFramePr>
        <p:xfrm>
          <a:off x="971550" y="1957387"/>
          <a:ext cx="7172350" cy="464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357188"/>
            <a:ext cx="6034087" cy="1143000"/>
          </a:xfrm>
        </p:spPr>
        <p:txBody>
          <a:bodyPr anchor="t"/>
          <a:lstStyle/>
          <a:p>
            <a:pPr algn="r" eaLnBrk="1" hangingPunct="1"/>
            <a:r>
              <a:rPr lang="es-ES" sz="2400" smtClean="0"/>
              <a:t>En su familia ¿Cuál creen que será la principal consecuencia </a:t>
            </a:r>
            <a:r>
              <a:rPr lang="es-ES" sz="2400" b="1" smtClean="0"/>
              <a:t>POSITIVA </a:t>
            </a:r>
            <a:r>
              <a:rPr lang="es-ES" sz="2400" smtClean="0"/>
              <a:t>de este nuevo centro comercial?</a:t>
            </a:r>
            <a:endParaRPr lang="es-ES_tradnl" sz="240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7358063" y="6021388"/>
            <a:ext cx="1439862" cy="57626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/>
              <a:t>CASOS </a:t>
            </a:r>
            <a:endParaRPr lang="es-ES_tradnl" sz="1400" dirty="0"/>
          </a:p>
        </p:txBody>
      </p:sp>
      <p:graphicFrame>
        <p:nvGraphicFramePr>
          <p:cNvPr id="7" name="1 Gráfico"/>
          <p:cNvGraphicFramePr/>
          <p:nvPr/>
        </p:nvGraphicFramePr>
        <p:xfrm>
          <a:off x="971550" y="2057400"/>
          <a:ext cx="7243788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357188"/>
            <a:ext cx="6034087" cy="1143000"/>
          </a:xfrm>
        </p:spPr>
        <p:txBody>
          <a:bodyPr anchor="t"/>
          <a:lstStyle/>
          <a:p>
            <a:pPr algn="r" eaLnBrk="1" hangingPunct="1"/>
            <a:r>
              <a:rPr lang="es-ES" sz="2400" smtClean="0"/>
              <a:t>En su familia ¿Cuál creen que será la principal consecuencia </a:t>
            </a:r>
            <a:r>
              <a:rPr lang="es-ES" sz="2400" b="1" smtClean="0"/>
              <a:t>NEGATIVA</a:t>
            </a:r>
            <a:r>
              <a:rPr lang="es-ES" sz="2400" smtClean="0"/>
              <a:t> de este nuevo centro comercial?</a:t>
            </a:r>
            <a:endParaRPr lang="es-ES_tradnl" sz="240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7380288" y="6021388"/>
            <a:ext cx="1439862" cy="57626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/>
              <a:t>CASOS </a:t>
            </a:r>
            <a:endParaRPr lang="es-ES_tradnl" sz="1400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971550" y="1957387"/>
          <a:ext cx="7315226" cy="464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6411913" cy="1143000"/>
          </a:xfrm>
        </p:spPr>
        <p:txBody>
          <a:bodyPr anchor="t"/>
          <a:lstStyle/>
          <a:p>
            <a:pPr algn="r" eaLnBrk="1" hangingPunct="1"/>
            <a:r>
              <a:rPr lang="es-ES" sz="2400" smtClean="0"/>
              <a:t>En su familia, ¿Creen que el Mall Costanera Center es una contribución o un problema para Santiago?</a:t>
            </a:r>
            <a:endParaRPr lang="es-ES_tradnl" sz="200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7380288" y="6021388"/>
            <a:ext cx="1439862" cy="57626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/>
              <a:t>CASOS </a:t>
            </a:r>
            <a:endParaRPr lang="es-ES_tradnl" sz="1400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971550" y="1957387"/>
          <a:ext cx="7386664" cy="464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6411913" cy="1143000"/>
          </a:xfrm>
        </p:spPr>
        <p:txBody>
          <a:bodyPr anchor="t"/>
          <a:lstStyle/>
          <a:p>
            <a:pPr algn="r" eaLnBrk="1" hangingPunct="1"/>
            <a:r>
              <a:rPr lang="es-ES" sz="2400" smtClean="0"/>
              <a:t>En su familia ¿Creen que los santiaguinos deben sentirse orgullosos del Costanera Center? </a:t>
            </a:r>
            <a:endParaRPr lang="es-ES_tradnl" sz="240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7380288" y="6021388"/>
            <a:ext cx="1439862" cy="57626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/>
              <a:t>CASOS </a:t>
            </a:r>
            <a:endParaRPr lang="es-ES_tradnl" sz="1400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971550" y="1962150"/>
          <a:ext cx="7386664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6411913" cy="1143000"/>
          </a:xfrm>
        </p:spPr>
        <p:txBody>
          <a:bodyPr anchor="t"/>
          <a:lstStyle/>
          <a:p>
            <a:pPr algn="r" eaLnBrk="1" hangingPunct="1"/>
            <a:r>
              <a:rPr lang="es-CL" sz="2400" smtClean="0"/>
              <a:t>Ud. o algún integrante de su familia considera que se verá afectado por el Centro Comercial Costanera Center?</a:t>
            </a:r>
            <a:endParaRPr lang="es-ES_tradnl" sz="240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7380288" y="6021388"/>
            <a:ext cx="1439862" cy="57626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/>
              <a:t>CASOS </a:t>
            </a:r>
            <a:endParaRPr lang="es-ES_tradnl" sz="1400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971550" y="1962150"/>
          <a:ext cx="7386664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7505</TotalTime>
  <Words>418</Words>
  <Application>Microsoft Macintosh PowerPoint</Application>
  <PresentationFormat>Presentación en pantalla (4:3)</PresentationFormat>
  <Paragraphs>40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Trebuchet MS</vt:lpstr>
      <vt:lpstr>Diseño predeterminado</vt:lpstr>
      <vt:lpstr>Diapositiva 1</vt:lpstr>
      <vt:lpstr>FICHA TÉCNICA</vt:lpstr>
      <vt:lpstr>RESULTADOS</vt:lpstr>
      <vt:lpstr>Diapositiva 4</vt:lpstr>
      <vt:lpstr>En su familia ¿Cuál creen que será la principal consecuencia POSITIVA de este nuevo centro comercial?</vt:lpstr>
      <vt:lpstr>En su familia ¿Cuál creen que será la principal consecuencia NEGATIVA de este nuevo centro comercial?</vt:lpstr>
      <vt:lpstr>En su familia, ¿Creen que el Mall Costanera Center es una contribución o un problema para Santiago?</vt:lpstr>
      <vt:lpstr>En su familia ¿Creen que los santiaguinos deben sentirse orgullosos del Costanera Center? </vt:lpstr>
      <vt:lpstr>Ud. o algún integrante de su familia considera que se verá afectado por el Centro Comercial Costanera Center?</vt:lpstr>
      <vt:lpstr>COMENTARIOS</vt:lpstr>
      <vt:lpstr>Diapositiva 11</vt:lpstr>
      <vt:lpstr>Diapositiva 12</vt:lpstr>
      <vt:lpstr>Diapositiva 13</vt:lpstr>
    </vt:vector>
  </TitlesOfParts>
  <Company>NITA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INTENCIÓN DE VOTO: ¿Qué indicadores utilizamos para observar la desición de los electores?</dc:title>
  <dc:creator>NITA</dc:creator>
  <cp:lastModifiedBy>Medios Digitales 20</cp:lastModifiedBy>
  <cp:revision>421</cp:revision>
  <dcterms:created xsi:type="dcterms:W3CDTF">2011-07-01T15:29:30Z</dcterms:created>
  <dcterms:modified xsi:type="dcterms:W3CDTF">2012-06-18T23:23:05Z</dcterms:modified>
</cp:coreProperties>
</file>