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6" r:id="rId3"/>
    <p:sldId id="258" r:id="rId4"/>
    <p:sldId id="445" r:id="rId5"/>
    <p:sldId id="456" r:id="rId6"/>
    <p:sldId id="461" r:id="rId7"/>
    <p:sldId id="457" r:id="rId8"/>
    <p:sldId id="458" r:id="rId9"/>
    <p:sldId id="459" r:id="rId10"/>
    <p:sldId id="460" r:id="rId11"/>
    <p:sldId id="448" r:id="rId12"/>
    <p:sldId id="449" r:id="rId13"/>
    <p:sldId id="464" r:id="rId14"/>
    <p:sldId id="463" r:id="rId15"/>
    <p:sldId id="462" r:id="rId16"/>
    <p:sldId id="452" r:id="rId17"/>
    <p:sldId id="453" r:id="rId18"/>
    <p:sldId id="469" r:id="rId19"/>
    <p:sldId id="470" r:id="rId20"/>
    <p:sldId id="467" r:id="rId21"/>
    <p:sldId id="468" r:id="rId22"/>
    <p:sldId id="471" r:id="rId23"/>
    <p:sldId id="472" r:id="rId24"/>
    <p:sldId id="475" r:id="rId25"/>
    <p:sldId id="476" r:id="rId26"/>
    <p:sldId id="477" r:id="rId27"/>
    <p:sldId id="465" r:id="rId28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99CC"/>
    <a:srgbClr val="FFFF99"/>
    <a:srgbClr val="5F5F5F"/>
    <a:srgbClr val="CCFF33"/>
    <a:srgbClr val="99FF33"/>
    <a:srgbClr val="99FF66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2" autoAdjust="0"/>
    <p:restoredTop sz="93168" autoAdjust="0"/>
  </p:normalViewPr>
  <p:slideViewPr>
    <p:cSldViewPr showGuides="1">
      <p:cViewPr>
        <p:scale>
          <a:sx n="70" d="100"/>
          <a:sy n="70" d="100"/>
        </p:scale>
        <p:origin x="-1758" y="-510"/>
      </p:cViewPr>
      <p:guideLst>
        <p:guide orient="horz" pos="4156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5.Gran%20Encuesta%20Julio\Planilla%20Resultados_julio_2012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0.10142889130453091"/>
                  <c:y val="1.6783216783216783E-2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.15490957944691994"/>
                  <c:y val="0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'P1'!$A$2:$A$5</c:f>
              <c:strCache>
                <c:ptCount val="4"/>
                <c:pt idx="0">
                  <c:v>TODAS LAS SEMANAS COMPRA ALGÚN MEDICAMENTE</c:v>
                </c:pt>
                <c:pt idx="1">
                  <c:v>AL MENOS UNA VEZ AL MES COMPRA ALGÚN MEDICAMENTO</c:v>
                </c:pt>
                <c:pt idx="2">
                  <c:v>UNA VEZ CADA 3 MESES COMPRA ALGÚN MEDICAMENTO</c:v>
                </c:pt>
                <c:pt idx="3">
                  <c:v>4 MESES O MÁS </c:v>
                </c:pt>
              </c:strCache>
            </c:strRef>
          </c:cat>
          <c:val>
            <c:numRef>
              <c:f>'P1'!$B$2:$B$5</c:f>
              <c:numCache>
                <c:formatCode>0.0%</c:formatCode>
                <c:ptCount val="4"/>
                <c:pt idx="0">
                  <c:v>0.14000000000000001</c:v>
                </c:pt>
                <c:pt idx="1">
                  <c:v>0.61900000000000099</c:v>
                </c:pt>
                <c:pt idx="2">
                  <c:v>0.16700000000000023</c:v>
                </c:pt>
                <c:pt idx="3">
                  <c:v>7.4000000000000093E-2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LAS DEMANDAS REALIZADAS POR LOS </a:t>
            </a:r>
            <a:r>
              <a:rPr lang="es-ES" dirty="0" smtClean="0"/>
              <a:t>AYSENINOS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baseline="0" dirty="0" smtClean="0"/>
              <a:t>(% A FAVOR)</a:t>
            </a:r>
            <a:endParaRPr lang="es-CL" dirty="0" smtClean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Mov.4!$A$3</c:f>
              <c:strCache>
                <c:ptCount val="1"/>
                <c:pt idx="0">
                  <c:v>Las demandas realizadas por los aiseninos</c:v>
                </c:pt>
              </c:strCache>
            </c:strRef>
          </c:tx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showVal val="1"/>
          </c:dLbls>
          <c:cat>
            <c:strRef>
              <c:f>Mov.4!$B$2:$C$2</c:f>
              <c:strCache>
                <c:ptCount val="2"/>
                <c:pt idx="0">
                  <c:v>29 Junio</c:v>
                </c:pt>
                <c:pt idx="1">
                  <c:v>21 y 22 de Julio</c:v>
                </c:pt>
              </c:strCache>
            </c:strRef>
          </c:cat>
          <c:val>
            <c:numRef>
              <c:f>Mov.4!$B$3:$C$3</c:f>
              <c:numCache>
                <c:formatCode>0.0%</c:formatCode>
                <c:ptCount val="2"/>
                <c:pt idx="0">
                  <c:v>0.79700000000000004</c:v>
                </c:pt>
                <c:pt idx="1">
                  <c:v>0.85700000000000065</c:v>
                </c:pt>
              </c:numCache>
            </c:numRef>
          </c:val>
        </c:ser>
        <c:axId val="56765056"/>
        <c:axId val="56770944"/>
      </c:barChart>
      <c:catAx>
        <c:axId val="56765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770944"/>
        <c:crosses val="autoZero"/>
        <c:auto val="1"/>
        <c:lblAlgn val="ctr"/>
        <c:lblOffset val="100"/>
      </c:catAx>
      <c:valAx>
        <c:axId val="56770944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765056"/>
        <c:crosses val="autoZero"/>
        <c:crossBetween val="between"/>
        <c:majorUnit val="0.1"/>
      </c:valAx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dirty="0" smtClean="0"/>
              <a:t>LAS DEMANDAS DE LOS PESCADORES ARTESANALES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baseline="0" dirty="0" smtClean="0"/>
              <a:t>(% A FAVOR)</a:t>
            </a:r>
            <a:r>
              <a:rPr lang="es-CL" dirty="0" smtClean="0"/>
              <a:t> </a:t>
            </a:r>
            <a:endParaRPr lang="es-CL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Mov.5!$A$3</c:f>
              <c:strCache>
                <c:ptCount val="1"/>
                <c:pt idx="0">
                  <c:v>Las demandas de los pescadores artesanales </c:v>
                </c:pt>
              </c:strCache>
            </c:strRef>
          </c:tx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showVal val="1"/>
          </c:dLbls>
          <c:cat>
            <c:strRef>
              <c:f>Mov.5!$B$2</c:f>
              <c:strCache>
                <c:ptCount val="1"/>
                <c:pt idx="0">
                  <c:v>21 y 22 de Julio</c:v>
                </c:pt>
              </c:strCache>
            </c:strRef>
          </c:cat>
          <c:val>
            <c:numRef>
              <c:f>Mov.5!$B$3</c:f>
              <c:numCache>
                <c:formatCode>0.0%</c:formatCode>
                <c:ptCount val="1"/>
                <c:pt idx="0">
                  <c:v>0.91100000000000003</c:v>
                </c:pt>
              </c:numCache>
            </c:numRef>
          </c:val>
        </c:ser>
        <c:axId val="56807808"/>
        <c:axId val="56809344"/>
      </c:barChart>
      <c:catAx>
        <c:axId val="5680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809344"/>
        <c:crosses val="autoZero"/>
        <c:auto val="1"/>
        <c:lblAlgn val="ctr"/>
        <c:lblOffset val="100"/>
      </c:catAx>
      <c:valAx>
        <c:axId val="56809344"/>
        <c:scaling>
          <c:orientation val="minMax"/>
          <c:max val="1"/>
          <c:min val="0.1"/>
        </c:scaling>
        <c:axPos val="l"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56807808"/>
        <c:crosses val="autoZero"/>
        <c:crossBetween val="between"/>
        <c:majorUnit val="0.1"/>
      </c:valAx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Eval.!$B$2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rgbClr val="5F5F5F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Eval.!$A$3:$A$7</c:f>
              <c:strCache>
                <c:ptCount val="5"/>
                <c:pt idx="0">
                  <c:v>El Plan “Estadio Seguro”</c:v>
                </c:pt>
                <c:pt idx="1">
                  <c:v>A la acción del gobierno contra la delincuencia</c:v>
                </c:pt>
                <c:pt idx="2">
                  <c:v>A la situación económica del país</c:v>
                </c:pt>
                <c:pt idx="3">
                  <c:v>Al Gobierno </c:v>
                </c:pt>
                <c:pt idx="4">
                  <c:v>Al Presidente Sebastián Piñera</c:v>
                </c:pt>
              </c:strCache>
            </c:strRef>
          </c:cat>
          <c:val>
            <c:numRef>
              <c:f>Eval.!$B$3:$B$7</c:f>
              <c:numCache>
                <c:formatCode>General</c:formatCode>
                <c:ptCount val="5"/>
                <c:pt idx="3">
                  <c:v>3.9</c:v>
                </c:pt>
                <c:pt idx="4">
                  <c:v>3.8</c:v>
                </c:pt>
              </c:numCache>
            </c:numRef>
          </c:val>
        </c:ser>
        <c:ser>
          <c:idx val="1"/>
          <c:order val="1"/>
          <c:tx>
            <c:strRef>
              <c:f>Eval.!$C$2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rgbClr val="CCFF66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Eval.!$A$3:$A$7</c:f>
              <c:strCache>
                <c:ptCount val="5"/>
                <c:pt idx="0">
                  <c:v>El Plan “Estadio Seguro”</c:v>
                </c:pt>
                <c:pt idx="1">
                  <c:v>A la acción del gobierno contra la delincuencia</c:v>
                </c:pt>
                <c:pt idx="2">
                  <c:v>A la situación económica del país</c:v>
                </c:pt>
                <c:pt idx="3">
                  <c:v>Al Gobierno </c:v>
                </c:pt>
                <c:pt idx="4">
                  <c:v>Al Presidente Sebastián Piñera</c:v>
                </c:pt>
              </c:strCache>
            </c:strRef>
          </c:cat>
          <c:val>
            <c:numRef>
              <c:f>Eval.!$C$3:$C$7</c:f>
              <c:numCache>
                <c:formatCode>General</c:formatCode>
                <c:ptCount val="5"/>
                <c:pt idx="3">
                  <c:v>3.8</c:v>
                </c:pt>
                <c:pt idx="4">
                  <c:v>3.7</c:v>
                </c:pt>
              </c:numCache>
            </c:numRef>
          </c:val>
        </c:ser>
        <c:ser>
          <c:idx val="2"/>
          <c:order val="2"/>
          <c:tx>
            <c:strRef>
              <c:f>Eval.!$D$2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es-CL"/>
              </a:p>
            </c:txPr>
            <c:showVal val="1"/>
          </c:dLbls>
          <c:cat>
            <c:strRef>
              <c:f>Eval.!$A$3:$A$7</c:f>
              <c:strCache>
                <c:ptCount val="5"/>
                <c:pt idx="0">
                  <c:v>El Plan “Estadio Seguro”</c:v>
                </c:pt>
                <c:pt idx="1">
                  <c:v>A la acción del gobierno contra la delincuencia</c:v>
                </c:pt>
                <c:pt idx="2">
                  <c:v>A la situación económica del país</c:v>
                </c:pt>
                <c:pt idx="3">
                  <c:v>Al Gobierno </c:v>
                </c:pt>
                <c:pt idx="4">
                  <c:v>Al Presidente Sebastián Piñera</c:v>
                </c:pt>
              </c:strCache>
            </c:strRef>
          </c:cat>
          <c:val>
            <c:numRef>
              <c:f>Eval.!$D$3:$D$7</c:f>
              <c:numCache>
                <c:formatCode>General</c:formatCode>
                <c:ptCount val="5"/>
                <c:pt idx="0">
                  <c:v>3.4</c:v>
                </c:pt>
                <c:pt idx="1">
                  <c:v>3.2</c:v>
                </c:pt>
                <c:pt idx="2">
                  <c:v>4.0999999999999996</c:v>
                </c:pt>
                <c:pt idx="3">
                  <c:v>3.9</c:v>
                </c:pt>
                <c:pt idx="4">
                  <c:v>3.9</c:v>
                </c:pt>
              </c:numCache>
            </c:numRef>
          </c:val>
        </c:ser>
        <c:axId val="56935168"/>
        <c:axId val="56936704"/>
      </c:barChart>
      <c:catAx>
        <c:axId val="5693516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936704"/>
        <c:crosses val="autoZero"/>
        <c:auto val="1"/>
        <c:lblAlgn val="ctr"/>
        <c:lblOffset val="100"/>
      </c:catAx>
      <c:valAx>
        <c:axId val="56936704"/>
        <c:scaling>
          <c:orientation val="minMax"/>
          <c:max val="7"/>
        </c:scaling>
        <c:axPos val="b"/>
        <c:numFmt formatCode="General" sourceLinked="1"/>
        <c:tickLblPos val="nextTo"/>
        <c:crossAx val="569351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es-CL"/>
        </a:p>
      </c:txPr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Pobreza!$A$2:$A$5</c:f>
              <c:strCache>
                <c:ptCount val="4"/>
                <c:pt idx="0">
                  <c:v>ESTÁ DISMINUYENDO</c:v>
                </c:pt>
                <c:pt idx="1">
                  <c:v>ESTÁ IGUAL</c:v>
                </c:pt>
                <c:pt idx="2">
                  <c:v>ESTÁ AUMENTANDO</c:v>
                </c:pt>
                <c:pt idx="3">
                  <c:v>NS / NR</c:v>
                </c:pt>
              </c:strCache>
            </c:strRef>
          </c:cat>
          <c:val>
            <c:numRef>
              <c:f>Pobreza!$B$2:$B$5</c:f>
              <c:numCache>
                <c:formatCode>0.0%</c:formatCode>
                <c:ptCount val="4"/>
                <c:pt idx="0">
                  <c:v>0.2080000000000001</c:v>
                </c:pt>
                <c:pt idx="1">
                  <c:v>0.55100000000000005</c:v>
                </c:pt>
                <c:pt idx="2">
                  <c:v>0.2400000000000001</c:v>
                </c:pt>
                <c:pt idx="3">
                  <c:v>1.0000000000000009E-3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Lbls>
            <c:dLbl>
              <c:idx val="2"/>
              <c:layout>
                <c:manualLayout>
                  <c:x val="0"/>
                  <c:y val="-6.1538461538461577E-2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Desigualadad!$A$2:$A$5</c:f>
              <c:strCache>
                <c:ptCount val="4"/>
                <c:pt idx="0">
                  <c:v>ESTÁ DISMINUYENDO</c:v>
                </c:pt>
                <c:pt idx="1">
                  <c:v>ESTÁ IGUAL</c:v>
                </c:pt>
                <c:pt idx="2">
                  <c:v>ESTÁ AUMENTANDO</c:v>
                </c:pt>
                <c:pt idx="3">
                  <c:v>NS / NR</c:v>
                </c:pt>
              </c:strCache>
            </c:strRef>
          </c:cat>
          <c:val>
            <c:numRef>
              <c:f>Desigualadad!$B$2:$B$5</c:f>
              <c:numCache>
                <c:formatCode>0.0%</c:formatCode>
                <c:ptCount val="4"/>
                <c:pt idx="0">
                  <c:v>0.10900000000000006</c:v>
                </c:pt>
                <c:pt idx="1">
                  <c:v>0.49100000000000027</c:v>
                </c:pt>
                <c:pt idx="2">
                  <c:v>0.39600000000000035</c:v>
                </c:pt>
                <c:pt idx="3">
                  <c:v>4.0000000000000036E-3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REGIÓN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-3.5770053198800398E-3"/>
                  <c:y val="0.14545454545454545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Region!$A$3:$A$4</c:f>
              <c:strCache>
                <c:ptCount val="2"/>
                <c:pt idx="0">
                  <c:v>RM</c:v>
                </c:pt>
                <c:pt idx="1">
                  <c:v>Regiones</c:v>
                </c:pt>
              </c:strCache>
            </c:strRef>
          </c:cat>
          <c:val>
            <c:numRef>
              <c:f>Region!$B$3:$B$4</c:f>
              <c:numCache>
                <c:formatCode>0.0%</c:formatCode>
                <c:ptCount val="2"/>
                <c:pt idx="0">
                  <c:v>0.57399999999999995</c:v>
                </c:pt>
                <c:pt idx="1">
                  <c:v>0.42600000000000027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-5.2706185640638371E-2"/>
                  <c:y val="0.20195300452335579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3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'P2'!$A$2:$A$4</c:f>
              <c:strCache>
                <c:ptCount val="3"/>
                <c:pt idx="0">
                  <c:v>GRANDES CADENAS DE FARMACIAS: SALCO BRAND, CRUZ VERDE, AHUMADA</c:v>
                </c:pt>
                <c:pt idx="1">
                  <c:v>OTRAS FARMACIAS MÁS PEQUEÑAS</c:v>
                </c:pt>
                <c:pt idx="2">
                  <c:v>OTRO LUGAR</c:v>
                </c:pt>
              </c:strCache>
            </c:strRef>
          </c:cat>
          <c:val>
            <c:numRef>
              <c:f>'P2'!$B$2:$B$4</c:f>
              <c:numCache>
                <c:formatCode>0.0%</c:formatCode>
                <c:ptCount val="3"/>
                <c:pt idx="0">
                  <c:v>0.66000000000000114</c:v>
                </c:pt>
                <c:pt idx="1">
                  <c:v>0.33600000000000058</c:v>
                </c:pt>
                <c:pt idx="2">
                  <c:v>4.000000000000007E-3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0"/>
                  <c:y val="-0.12639521087261354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0.10684931506849306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</c:dLbls>
          <c:cat>
            <c:strRef>
              <c:f>'P3'!$A$2:$A$4</c:f>
              <c:strCache>
                <c:ptCount val="3"/>
                <c:pt idx="0">
                  <c:v>MARCAS DE LABORATORIO</c:v>
                </c:pt>
                <c:pt idx="1">
                  <c:v>REMEDIOS GENÉRICOS</c:v>
                </c:pt>
                <c:pt idx="2">
                  <c:v>NS / NR</c:v>
                </c:pt>
              </c:strCache>
            </c:strRef>
          </c:cat>
          <c:val>
            <c:numRef>
              <c:f>'P3'!$B$2:$B$4</c:f>
              <c:numCache>
                <c:formatCode>0.0%</c:formatCode>
                <c:ptCount val="3"/>
                <c:pt idx="0">
                  <c:v>0.41900000000000032</c:v>
                </c:pt>
                <c:pt idx="1">
                  <c:v>0.56999999999999995</c:v>
                </c:pt>
                <c:pt idx="2">
                  <c:v>1.0999999999999998E-2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0"/>
                  <c:y val="4.5545775086144553E-2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'P4'!$A$2:$A$3</c:f>
              <c:strCache>
                <c:ptCount val="2"/>
                <c:pt idx="0">
                  <c:v>SI, ES DIFICIL ENCONTRAR  LOS REMEDIOS GENÉRICOS</c:v>
                </c:pt>
                <c:pt idx="1">
                  <c:v>NO, ES FÁCIL ENCONTRAR  LOS REMEDIOS GENÉRICOS</c:v>
                </c:pt>
              </c:strCache>
            </c:strRef>
          </c:cat>
          <c:val>
            <c:numRef>
              <c:f>'P4'!$B$2:$B$3</c:f>
              <c:numCache>
                <c:formatCode>0.0%</c:formatCode>
                <c:ptCount val="2"/>
                <c:pt idx="0">
                  <c:v>0.70600000000000063</c:v>
                </c:pt>
                <c:pt idx="1">
                  <c:v>0.26800000000000002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LOS </a:t>
                    </a:r>
                    <a:r>
                      <a:rPr lang="en-US"/>
                      <a:t>LABORATORIOS; 17,4%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'P5'!$A$2:$A$5</c:f>
              <c:strCache>
                <c:ptCount val="4"/>
                <c:pt idx="0">
                  <c:v>LOS VENDEDORES</c:v>
                </c:pt>
                <c:pt idx="1">
                  <c:v>LAS LABORATORIOS</c:v>
                </c:pt>
                <c:pt idx="2">
                  <c:v>LOS DUEÑOS DE LAS FARMACIAS</c:v>
                </c:pt>
                <c:pt idx="3">
                  <c:v>NS / NR</c:v>
                </c:pt>
              </c:strCache>
            </c:strRef>
          </c:cat>
          <c:val>
            <c:numRef>
              <c:f>'P5'!$B$2:$B$5</c:f>
              <c:numCache>
                <c:formatCode>0.0%</c:formatCode>
                <c:ptCount val="4"/>
                <c:pt idx="0">
                  <c:v>0.10199999999999998</c:v>
                </c:pt>
                <c:pt idx="1">
                  <c:v>0.17400000000000004</c:v>
                </c:pt>
                <c:pt idx="2">
                  <c:v>0.68899999999999995</c:v>
                </c:pt>
                <c:pt idx="3">
                  <c:v>3.500000000000001E-2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0"/>
                  <c:y val="-0.25454545454545424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-9.2307692307692382E-2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'P6'!$A$2:$A$4</c:f>
              <c:strCache>
                <c:ptCount val="3"/>
                <c:pt idx="0">
                  <c:v>A FAVOR</c:v>
                </c:pt>
                <c:pt idx="1">
                  <c:v>EN CONTRA</c:v>
                </c:pt>
                <c:pt idx="2">
                  <c:v>NS / NR</c:v>
                </c:pt>
              </c:strCache>
            </c:strRef>
          </c:cat>
          <c:val>
            <c:numRef>
              <c:f>'P6'!$B$2:$B$4</c:f>
              <c:numCache>
                <c:formatCode>0.0%</c:formatCode>
                <c:ptCount val="3"/>
                <c:pt idx="0">
                  <c:v>0.51900000000000002</c:v>
                </c:pt>
                <c:pt idx="1">
                  <c:v>0.47400000000000031</c:v>
                </c:pt>
                <c:pt idx="2">
                  <c:v>7.0000000000000071E-3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-3.6504553871236078E-3"/>
                  <c:y val="-0.33566433566433612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0.41958041958042014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  <c:showLeaderLines val="1"/>
          </c:dLbls>
          <c:cat>
            <c:strRef>
              <c:f>'P7'!$A$2:$A$4</c:f>
              <c:strCache>
                <c:ptCount val="3"/>
                <c:pt idx="0">
                  <c:v>DEBIESEN IR A LA CÁRCEL </c:v>
                </c:pt>
                <c:pt idx="1">
                  <c:v>DEBIESEN PAGAR UNA MULTA</c:v>
                </c:pt>
                <c:pt idx="2">
                  <c:v>NS / NR</c:v>
                </c:pt>
              </c:strCache>
            </c:strRef>
          </c:cat>
          <c:val>
            <c:numRef>
              <c:f>'P7'!$B$2:$B$4</c:f>
              <c:numCache>
                <c:formatCode>0.0%</c:formatCode>
                <c:ptCount val="3"/>
                <c:pt idx="0">
                  <c:v>0.55500000000000005</c:v>
                </c:pt>
                <c:pt idx="1">
                  <c:v>0.43200000000000038</c:v>
                </c:pt>
                <c:pt idx="2">
                  <c:v>1.2999999999999998E-2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s-ES" sz="2000" dirty="0" smtClean="0"/>
              <a:t>LAS DEMANDAS DE LOS </a:t>
            </a:r>
            <a:r>
              <a:rPr lang="es-ES" sz="2000" dirty="0" smtClean="0"/>
              <a:t>ESTUDIANTES</a:t>
            </a:r>
          </a:p>
          <a:p>
            <a:pPr>
              <a:defRPr sz="2000"/>
            </a:pPr>
            <a:r>
              <a:rPr lang="es-ES" sz="2000" dirty="0" smtClean="0"/>
              <a:t>(% A FAVOR)</a:t>
            </a:r>
            <a:endParaRPr lang="es-ES" sz="20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Mov.1!$A$3</c:f>
              <c:strCache>
                <c:ptCount val="1"/>
                <c:pt idx="0">
                  <c:v>Las demandas de los estudiantes</c:v>
                </c:pt>
              </c:strCache>
            </c:strRef>
          </c:tx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showVal val="1"/>
          </c:dLbls>
          <c:cat>
            <c:strRef>
              <c:f>Mov.1!$B$2:$C$2</c:f>
              <c:strCache>
                <c:ptCount val="2"/>
                <c:pt idx="0">
                  <c:v>29 Junio</c:v>
                </c:pt>
                <c:pt idx="1">
                  <c:v>21 y 22 de Julio</c:v>
                </c:pt>
              </c:strCache>
            </c:strRef>
          </c:cat>
          <c:val>
            <c:numRef>
              <c:f>Mov.1!$B$3:$C$3</c:f>
              <c:numCache>
                <c:formatCode>0.0%</c:formatCode>
                <c:ptCount val="2"/>
                <c:pt idx="0">
                  <c:v>0.83900000000000063</c:v>
                </c:pt>
                <c:pt idx="1">
                  <c:v>0.86400000000000077</c:v>
                </c:pt>
              </c:numCache>
            </c:numRef>
          </c:val>
        </c:ser>
        <c:axId val="56846976"/>
        <c:axId val="56865152"/>
      </c:barChart>
      <c:catAx>
        <c:axId val="5684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865152"/>
        <c:crosses val="autoZero"/>
        <c:auto val="1"/>
        <c:lblAlgn val="ctr"/>
        <c:lblOffset val="100"/>
      </c:catAx>
      <c:valAx>
        <c:axId val="56865152"/>
        <c:scaling>
          <c:orientation val="minMax"/>
          <c:max val="1"/>
          <c:min val="0.1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846976"/>
        <c:crosses val="autoZero"/>
        <c:crossBetween val="between"/>
      </c:valAx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LAS DEMANDAS EN CONTRA DEL PROYECTO </a:t>
            </a:r>
            <a:r>
              <a:rPr lang="es-ES" dirty="0" smtClean="0"/>
              <a:t>HIDROAYSÉN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baseline="0" dirty="0" smtClean="0"/>
              <a:t>(% A FAVOR)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Mov.2!$A$3</c:f>
              <c:strCache>
                <c:ptCount val="1"/>
                <c:pt idx="0">
                  <c:v>Las demandas en contra del Proyecto Hidroaysén</c:v>
                </c:pt>
              </c:strCache>
            </c:strRef>
          </c:tx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showVal val="1"/>
          </c:dLbls>
          <c:cat>
            <c:strRef>
              <c:f>Mov.2!$B$2:$C$2</c:f>
              <c:strCache>
                <c:ptCount val="2"/>
                <c:pt idx="0">
                  <c:v>29 Junio</c:v>
                </c:pt>
                <c:pt idx="1">
                  <c:v>21 y 22 de Julio</c:v>
                </c:pt>
              </c:strCache>
            </c:strRef>
          </c:cat>
          <c:val>
            <c:numRef>
              <c:f>Mov.2!$B$3:$C$3</c:f>
              <c:numCache>
                <c:formatCode>0.0%</c:formatCode>
                <c:ptCount val="2"/>
                <c:pt idx="0">
                  <c:v>0.59</c:v>
                </c:pt>
                <c:pt idx="1">
                  <c:v>0.62800000000000089</c:v>
                </c:pt>
              </c:numCache>
            </c:numRef>
          </c:val>
        </c:ser>
        <c:axId val="56452992"/>
        <c:axId val="56454528"/>
      </c:barChart>
      <c:catAx>
        <c:axId val="5645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454528"/>
        <c:crosses val="autoZero"/>
        <c:auto val="1"/>
        <c:lblAlgn val="ctr"/>
        <c:lblOffset val="100"/>
      </c:catAx>
      <c:valAx>
        <c:axId val="56454528"/>
        <c:scaling>
          <c:orientation val="minMax"/>
          <c:max val="1"/>
          <c:min val="0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56452992"/>
        <c:crosses val="autoZero"/>
        <c:crossBetween val="between"/>
        <c:majorUnit val="0.1"/>
      </c:valAx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88A3D75E-83C8-4CB8-A219-2615FACFD9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1711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16427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F2D8FF26-2A25-4A16-8B3E-87D7A35AD9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9623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BDF-3692-4C04-884D-9DC9A055ACD3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BDF-3692-4C04-884D-9DC9A055ACD3}" type="slidenum">
              <a:rPr lang="es-ES" smtClean="0"/>
              <a:pPr/>
              <a:t>27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4800" y="3286124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 smtClean="0">
                <a:solidFill>
                  <a:srgbClr val="5F5F5F"/>
                </a:solidFill>
                <a:latin typeface="+mn-lt"/>
              </a:rPr>
              <a:t>ENCUESTA JULIO,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 smtClean="0">
                <a:solidFill>
                  <a:srgbClr val="5F5F5F"/>
                </a:solidFill>
                <a:latin typeface="+mn-lt"/>
              </a:rPr>
              <a:t>MARTES 24 DE JULIO 2012</a:t>
            </a:r>
            <a:endParaRPr lang="es-ES_tradnl" b="1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214282" y="276608"/>
            <a:ext cx="6143668" cy="1152128"/>
          </a:xfrm>
        </p:spPr>
        <p:txBody>
          <a:bodyPr anchor="t"/>
          <a:lstStyle/>
          <a:p>
            <a:pPr algn="l" eaLnBrk="1" hangingPunct="1"/>
            <a:r>
              <a:rPr lang="es-ES" sz="2000" dirty="0" smtClean="0"/>
              <a:t>A juicio de su familia, los ejecutivos de las grandes cadenas de farmacias que están en juicio por coludirse con los precios de los remedios, ¿debiesen ir a la cárcel o solo pagar una multa?</a:t>
            </a:r>
            <a:endParaRPr lang="es-ES_tradnl" sz="20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971550" y="2057400"/>
          <a:ext cx="6958036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336704" cy="1080120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MOVIMIENTOS SOCIALES</a:t>
            </a:r>
          </a:p>
        </p:txBody>
      </p:sp>
    </p:spTree>
    <p:extLst>
      <p:ext uri="{BB962C8B-B14F-4D97-AF65-F5344CB8AC3E}">
        <p14:creationId xmlns="" xmlns:p14="http://schemas.microsoft.com/office/powerpoint/2010/main" val="21628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214282" y="133732"/>
            <a:ext cx="6215106" cy="1152128"/>
          </a:xfrm>
        </p:spPr>
        <p:txBody>
          <a:bodyPr anchor="t"/>
          <a:lstStyle/>
          <a:p>
            <a:pPr algn="just" eaLnBrk="1" hangingPunct="1"/>
            <a:r>
              <a:rPr lang="es-ES_tradnl" sz="2400" dirty="0" smtClean="0"/>
              <a:t>Los movimientos sociales, se han levantado con fuerza en el último tiempo. En ese sentido… En su familia están a favor o en contra de</a:t>
            </a:r>
          </a:p>
        </p:txBody>
      </p:sp>
      <p:graphicFrame>
        <p:nvGraphicFramePr>
          <p:cNvPr id="4" name="1 Gráfico"/>
          <p:cNvGraphicFramePr/>
          <p:nvPr/>
        </p:nvGraphicFramePr>
        <p:xfrm>
          <a:off x="971550" y="2057400"/>
          <a:ext cx="7315226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914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214282" y="133732"/>
            <a:ext cx="62151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 movimientos sociales, se han levantado con fuerza en el último tiempo. En ese sentido… En su familia están a favor o en contra de</a:t>
            </a: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2057400"/>
          <a:ext cx="7386664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914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>
          <a:xfrm>
            <a:off x="214282" y="133732"/>
            <a:ext cx="6215106" cy="1152128"/>
          </a:xfrm>
        </p:spPr>
        <p:txBody>
          <a:bodyPr anchor="t"/>
          <a:lstStyle/>
          <a:p>
            <a:pPr algn="just" eaLnBrk="1" hangingPunct="1"/>
            <a:r>
              <a:rPr lang="es-ES_tradnl" sz="2400" dirty="0" smtClean="0"/>
              <a:t>Los movimientos sociales, se han levantado con fuerza en el último tiempo. En ese sentido… En su familia están a favor o en contra de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2057400"/>
          <a:ext cx="7029474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914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>
          <a:xfrm>
            <a:off x="214282" y="133732"/>
            <a:ext cx="6215106" cy="1152128"/>
          </a:xfrm>
        </p:spPr>
        <p:txBody>
          <a:bodyPr anchor="t"/>
          <a:lstStyle/>
          <a:p>
            <a:pPr algn="just" eaLnBrk="1" hangingPunct="1"/>
            <a:r>
              <a:rPr lang="es-ES_tradnl" sz="2400" dirty="0" smtClean="0"/>
              <a:t>Los movimientos sociales, se han levantado con fuerza en el último tiempo. En ese sentido… En su familia están a favor o en contra de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2057400"/>
          <a:ext cx="6886598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914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2736354" cy="1081088"/>
          </a:xfrm>
        </p:spPr>
        <p:txBody>
          <a:bodyPr anchor="t"/>
          <a:lstStyle/>
          <a:p>
            <a:pPr lvl="0"/>
            <a:r>
              <a:rPr lang="es-CL" sz="3200" b="1" dirty="0"/>
              <a:t>EVALUACIÓN </a:t>
            </a:r>
            <a:endParaRPr lang="es-ES_tradnl" sz="3200" dirty="0"/>
          </a:p>
        </p:txBody>
      </p:sp>
    </p:spTree>
    <p:extLst>
      <p:ext uri="{BB962C8B-B14F-4D97-AF65-F5344CB8AC3E}">
        <p14:creationId xmlns="" xmlns:p14="http://schemas.microsoft.com/office/powerpoint/2010/main" val="26782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6286544" cy="1342900"/>
          </a:xfrm>
        </p:spPr>
        <p:txBody>
          <a:bodyPr anchor="t"/>
          <a:lstStyle/>
          <a:p>
            <a:pPr lvl="0" algn="just"/>
            <a:r>
              <a:rPr lang="es-ES" sz="2400" b="1" dirty="0" smtClean="0"/>
              <a:t>Si tuviera que evaluar con nota de 1 a 7, como en el colegio, donde la nota 7 corresponde a la mejor nota ¿Con qué nota evaluaría…?</a:t>
            </a:r>
            <a:r>
              <a:rPr lang="es-CL" sz="2400" b="1" dirty="0" smtClean="0"/>
              <a:t> </a:t>
            </a:r>
            <a:endParaRPr lang="es-ES_tradnl" sz="2400" dirty="0"/>
          </a:p>
        </p:txBody>
      </p:sp>
      <p:graphicFrame>
        <p:nvGraphicFramePr>
          <p:cNvPr id="4" name="4 Gráfico"/>
          <p:cNvGraphicFramePr/>
          <p:nvPr/>
        </p:nvGraphicFramePr>
        <p:xfrm>
          <a:off x="214282" y="2057400"/>
          <a:ext cx="8429684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14282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6286544" cy="1342900"/>
          </a:xfrm>
        </p:spPr>
        <p:txBody>
          <a:bodyPr anchor="t"/>
          <a:lstStyle/>
          <a:p>
            <a:pPr lvl="0" algn="l"/>
            <a:r>
              <a:rPr lang="es-ES" sz="2400" b="1" dirty="0" smtClean="0"/>
              <a:t>En general, ¿en su familia creen que </a:t>
            </a:r>
            <a:r>
              <a:rPr lang="es-ES" sz="2400" b="1" u="sng" dirty="0" smtClean="0"/>
              <a:t>LA POBREZA</a:t>
            </a:r>
            <a:r>
              <a:rPr lang="es-ES" sz="2400" b="1" dirty="0" smtClean="0"/>
              <a:t> en Chile está disminuyendo, está igual, o está aumentando?</a:t>
            </a:r>
            <a:endParaRPr lang="es-ES_tradnl" sz="24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2057400"/>
          <a:ext cx="7315226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6286544" cy="1342900"/>
          </a:xfrm>
        </p:spPr>
        <p:txBody>
          <a:bodyPr anchor="t"/>
          <a:lstStyle/>
          <a:p>
            <a:pPr lvl="0" algn="just"/>
            <a:r>
              <a:rPr lang="es-ES" sz="2400" b="1" dirty="0" smtClean="0"/>
              <a:t>Y, en general, en su familia creen que </a:t>
            </a:r>
            <a:r>
              <a:rPr lang="es-ES" sz="2400" b="1" u="sng" dirty="0" smtClean="0"/>
              <a:t>LA DESIGUALDAD</a:t>
            </a:r>
            <a:r>
              <a:rPr lang="es-ES" sz="2400" b="1" dirty="0" smtClean="0"/>
              <a:t> </a:t>
            </a:r>
            <a:r>
              <a:rPr lang="es-ES" sz="2400" dirty="0" smtClean="0"/>
              <a:t>económica</a:t>
            </a:r>
            <a:r>
              <a:rPr lang="es-ES" sz="2400" b="1" dirty="0" smtClean="0"/>
              <a:t> </a:t>
            </a:r>
            <a:r>
              <a:rPr lang="es-ES" sz="2400" dirty="0" smtClean="0"/>
              <a:t>y social </a:t>
            </a:r>
            <a:r>
              <a:rPr lang="es-ES" sz="2400" b="1" dirty="0" smtClean="0"/>
              <a:t>en Chile está disminuyendo, está igual, o está aumentando</a:t>
            </a:r>
            <a:endParaRPr lang="es-ES_tradnl" sz="2400" dirty="0"/>
          </a:p>
        </p:txBody>
      </p:sp>
      <p:graphicFrame>
        <p:nvGraphicFramePr>
          <p:cNvPr id="5" name="1 Gráfico"/>
          <p:cNvGraphicFramePr/>
          <p:nvPr/>
        </p:nvGraphicFramePr>
        <p:xfrm>
          <a:off x="971550" y="2057400"/>
          <a:ext cx="7243788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4213" y="44450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FICHA TÉCNICA</a:t>
            </a: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2856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dirty="0">
                <a:latin typeface="Trebuchet MS" pitchFamily="34" charset="0"/>
              </a:rPr>
              <a:t>Estudio cuantitativo con aplicación de encuesta telefónica a </a:t>
            </a:r>
            <a:r>
              <a:rPr lang="es-CL" sz="1800" dirty="0" smtClean="0">
                <a:latin typeface="Trebuchet MS" pitchFamily="34" charset="0"/>
              </a:rPr>
              <a:t>530 casos</a:t>
            </a:r>
            <a:r>
              <a:rPr lang="es-CL" sz="1800" dirty="0">
                <a:latin typeface="Trebuchet MS" pitchFamily="34" charset="0"/>
              </a:rPr>
              <a:t>, a Nivel Nacional.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solidFill>
                  <a:srgbClr val="000000"/>
                </a:solidFill>
                <a:latin typeface="Trebuchet MS" pitchFamily="34" charset="0"/>
              </a:rPr>
              <a:t>Universo</a:t>
            </a:r>
            <a:r>
              <a:rPr lang="es-CL" sz="1800" dirty="0">
                <a:solidFill>
                  <a:srgbClr val="000000"/>
                </a:solidFill>
                <a:latin typeface="Trebuchet MS" pitchFamily="34" charset="0"/>
              </a:rPr>
              <a:t>: </a:t>
            </a:r>
            <a:r>
              <a:rPr lang="es-ES_tradnl" sz="1800" dirty="0">
                <a:solidFill>
                  <a:srgbClr val="000000"/>
                </a:solidFill>
                <a:latin typeface="Trebuchet MS" pitchFamily="34" charset="0"/>
              </a:rPr>
              <a:t>Hogares que cuentan con conexión telefónica fija, de todas la regiones del país.</a:t>
            </a:r>
            <a:endParaRPr lang="es-CL" sz="18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latin typeface="Trebuchet MS" pitchFamily="34" charset="0"/>
              </a:rPr>
              <a:t>Selección de la Muestra</a:t>
            </a:r>
            <a:r>
              <a:rPr lang="es-CL" sz="1800" dirty="0">
                <a:latin typeface="Trebuchet MS" pitchFamily="34" charset="0"/>
              </a:rPr>
              <a:t>: muestreo sistemático de números de teléfonos residenciales.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latin typeface="Trebuchet MS" pitchFamily="34" charset="0"/>
              </a:rPr>
              <a:t>Margen de error muestral</a:t>
            </a:r>
            <a:r>
              <a:rPr lang="es-CL" sz="1800" dirty="0">
                <a:latin typeface="Trebuchet MS" pitchFamily="34" charset="0"/>
              </a:rPr>
              <a:t>: </a:t>
            </a:r>
            <a:r>
              <a:rPr lang="es-CL" sz="1800" dirty="0" smtClean="0">
                <a:latin typeface="Trebuchet MS" pitchFamily="34" charset="0"/>
              </a:rPr>
              <a:t>4,3% </a:t>
            </a:r>
            <a:r>
              <a:rPr lang="es-CL" sz="1800" dirty="0">
                <a:latin typeface="Trebuchet MS" pitchFamily="34" charset="0"/>
              </a:rPr>
              <a:t>a un nivel de confianza de 95%.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latin typeface="Trebuchet MS" pitchFamily="34" charset="0"/>
              </a:rPr>
              <a:t>Fecha de Terreno</a:t>
            </a:r>
            <a:r>
              <a:rPr lang="es-CL" sz="1800" dirty="0">
                <a:latin typeface="Trebuchet MS" pitchFamily="34" charset="0"/>
              </a:rPr>
              <a:t>: </a:t>
            </a:r>
            <a:r>
              <a:rPr lang="es-CL" sz="1800" dirty="0" smtClean="0">
                <a:latin typeface="Trebuchet MS" pitchFamily="34" charset="0"/>
              </a:rPr>
              <a:t>Sábado 21 y domingo 22 de julio de 2012.</a:t>
            </a:r>
            <a:endParaRPr lang="es-CL" sz="1800" dirty="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 txBox="1">
            <a:spLocks noChangeArrowheads="1"/>
          </p:cNvSpPr>
          <p:nvPr/>
        </p:nvSpPr>
        <p:spPr bwMode="auto">
          <a:xfrm>
            <a:off x="539552" y="548680"/>
            <a:ext cx="5760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DISTRIBUCIÓN MUESTRA</a:t>
            </a:r>
          </a:p>
        </p:txBody>
      </p:sp>
      <p:graphicFrame>
        <p:nvGraphicFramePr>
          <p:cNvPr id="7" name="1 Gráfico"/>
          <p:cNvGraphicFramePr/>
          <p:nvPr/>
        </p:nvGraphicFramePr>
        <p:xfrm>
          <a:off x="971550" y="2057400"/>
          <a:ext cx="7100912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3096344" cy="1081088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COMENTARIOS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750" y="2132856"/>
            <a:ext cx="8208963" cy="439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kern="0" dirty="0" smtClean="0">
                <a:latin typeface="+mn-lt"/>
              </a:rPr>
              <a:t>En relación a las farmacias y los remedios, el 75,9% de las familias encuestadas dijo que “al menos una vez al mes compra algún medicamento” para su hogar. De ese porcentaje, el 14% dijo comprar todas las semanas algún medicamento.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66% de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familias encuestadas realiza la compra de los remedios en las grandes cadenas de farmacias, mientras que el 33,6% dijo comprar en otras farmacias más pequeñas.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_tradnl" sz="2000" kern="0" baseline="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momento de </a:t>
            </a:r>
            <a:r>
              <a:rPr lang="es-ES_tradnl" sz="2000" kern="0" dirty="0" smtClean="0">
                <a:latin typeface="+mn-lt"/>
              </a:rPr>
              <a:t>tener que comprar un medicamento, e</a:t>
            </a: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57% de las familias encuestadas prefiere los remedios genéricos, antes que los remedios provenientes de marcas del laboratorio,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son preferidos por el 41,9% de las familias.</a:t>
            </a: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3096344" cy="1081088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COMENTARIOS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750" y="2132856"/>
            <a:ext cx="8208963" cy="439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kern="0" dirty="0" smtClean="0">
                <a:latin typeface="+mn-lt"/>
              </a:rPr>
              <a:t>En cuanto al acceso a los remedios genéricos en las farmacias, sobre el 70% de las familias encuestadas considera que es difícil encontrar los remedios genéricos. El 26,8% en cambio, considera que es fácil acceder a esos remedios en las farmacias.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kern="0" dirty="0" smtClean="0">
                <a:latin typeface="+mn-lt"/>
              </a:rPr>
              <a:t>El 68,9% de las familias encuestadas considera que los culpables de la “</a:t>
            </a:r>
            <a:r>
              <a:rPr lang="es-ES_tradnl" sz="2000" b="1" kern="0" dirty="0" smtClean="0">
                <a:latin typeface="+mn-lt"/>
              </a:rPr>
              <a:t>NO VENTA</a:t>
            </a:r>
            <a:r>
              <a:rPr lang="es-ES_tradnl" sz="2000" kern="0" dirty="0" smtClean="0">
                <a:latin typeface="+mn-lt"/>
              </a:rPr>
              <a:t>” de remedios genéricos son los dueños de las farmacias. Hay un 17,4% de las familias que cree que son los laboratorios, y un 10,2% que cree que son los vendedores los que tienen la culpa. </a:t>
            </a: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3096344" cy="1081088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COMENTARIOS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750" y="2143116"/>
            <a:ext cx="8208963" cy="439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general, no existe una opinión clara con respecto a la venta de remedios en los supermercados. El 51,8% de las familias dijo estar a favor de la venta de remedios en los supermercados, y el 47,4% dijo estar en contra.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_tradnl" sz="2000" kern="0" baseline="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respecto a las penas,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ante el delito de colusión, al que han sido acusadas las farmacias. El 55,5% de las familias encuestadas, dice que los ejecutivos de estas cadenas, debiesen ir a la cárcel, mientras que el 43,2% dijo que debiesen pagar una multa.</a:t>
            </a: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3096344" cy="1081088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COMENTARIOS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750" y="2132856"/>
            <a:ext cx="8208963" cy="439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respecto a los </a:t>
            </a:r>
            <a:r>
              <a:rPr kumimoji="0" lang="es-ES_tradnl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movimientos</a:t>
            </a:r>
            <a:r>
              <a:rPr kumimoji="0" lang="es-ES_tradnl" sz="20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sociales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el 86,4% de las familias encuestadas dijo estar a favor, de las </a:t>
            </a:r>
            <a:r>
              <a:rPr kumimoji="0" lang="es-ES_tradnl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DEMANDAS PLANTEADAS POR LOS ESTUDIANTES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Porcentaje muy similar al obtenido a fines del mes de junio, donde el 83,9% dijo estar a favor de estas demandas.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_tradnl" sz="2000" kern="0" baseline="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respecto al </a:t>
            </a:r>
            <a:r>
              <a:rPr kumimoji="0" lang="es-ES_tradnl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 HIDROAYSÉN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el 62,8% está a favor de las demandas sociales </a:t>
            </a:r>
            <a:r>
              <a:rPr kumimoji="0" lang="es-ES_tradnl" sz="20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contra 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este proyecto. En el mes de junio, el apoyo a estas demandas fue de un 59%.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_tradnl" sz="2000" kern="0" baseline="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85,7%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las familias encuestadas, dijo estar a favor de las </a:t>
            </a:r>
            <a:r>
              <a:rPr kumimoji="0" lang="es-ES_tradnl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DEMANDAS LEVANTADAS POR LOS AYSENINOS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3096344" cy="1081088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COMENTARIOS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750" y="2132856"/>
            <a:ext cx="8208963" cy="439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kern="0" dirty="0" smtClean="0">
                <a:latin typeface="+mn-lt"/>
              </a:rPr>
              <a:t>LAS DEMANDAS DE LOS PESCADORES ARTESANALES</a:t>
            </a:r>
            <a:r>
              <a:rPr lang="es-ES_tradnl" sz="2000" kern="0" dirty="0" smtClean="0">
                <a:latin typeface="+mn-lt"/>
              </a:rPr>
              <a:t>, son apoyadas por el 91,1% de las familias encuestadas.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Pedimos a las familias que evaluaran con nota</a:t>
            </a:r>
            <a:r>
              <a:rPr kumimoji="0" lang="es-ES_tradnl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1 a 7 como en el colegio, y se obtuvieron los siguientes promedios de notas: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14480" y="3976370"/>
          <a:ext cx="6715172" cy="2621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14896"/>
                <a:gridCol w="190027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ASPECTO A EVALUAR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PROMEDIO DE NOTA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es-ES_tradnl" sz="2000" kern="0" baseline="0" dirty="0" smtClean="0">
                          <a:latin typeface="+mn-lt"/>
                        </a:rPr>
                        <a:t>Sebastián</a:t>
                      </a:r>
                      <a:r>
                        <a:rPr lang="es-ES_tradnl" sz="2000" kern="0" dirty="0" smtClean="0">
                          <a:latin typeface="+mn-lt"/>
                        </a:rPr>
                        <a:t> Piñera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3,9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kumimoji="0" lang="es-ES_tradnl" sz="200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Gobierno</a:t>
                      </a:r>
                      <a:r>
                        <a:rPr kumimoji="0" lang="es-ES_tradnl" sz="200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 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3,9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es-ES_tradnl" sz="2000" kern="0" baseline="0" dirty="0" smtClean="0">
                          <a:latin typeface="+mn-lt"/>
                        </a:rPr>
                        <a:t>Situación</a:t>
                      </a:r>
                      <a:r>
                        <a:rPr lang="es-ES_tradnl" sz="2000" kern="0" dirty="0" smtClean="0">
                          <a:latin typeface="+mn-lt"/>
                        </a:rPr>
                        <a:t> económica del</a:t>
                      </a:r>
                      <a:r>
                        <a:rPr lang="es-ES_tradnl" sz="2000" kern="0" baseline="0" dirty="0" smtClean="0">
                          <a:latin typeface="+mn-lt"/>
                        </a:rPr>
                        <a:t> </a:t>
                      </a:r>
                      <a:r>
                        <a:rPr lang="es-ES_tradnl" sz="2000" kern="0" dirty="0" smtClean="0">
                          <a:latin typeface="+mn-lt"/>
                        </a:rPr>
                        <a:t>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4,1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kumimoji="0" lang="es-ES_tradnl" sz="200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Acción</a:t>
                      </a:r>
                      <a:r>
                        <a:rPr kumimoji="0" lang="es-ES_tradnl" sz="200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del gobierno ante la delincuencia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3,2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0" baseline="0" dirty="0" smtClean="0">
                          <a:latin typeface="+mn-lt"/>
                        </a:rPr>
                        <a:t>Plan</a:t>
                      </a:r>
                      <a:r>
                        <a:rPr lang="es-ES_tradnl" sz="2000" kern="0" dirty="0" smtClean="0">
                          <a:latin typeface="+mn-lt"/>
                        </a:rPr>
                        <a:t> “Estadio Seguro”</a:t>
                      </a:r>
                      <a:endParaRPr kumimoji="0" lang="es-ES_tradnl" sz="200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3,4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3096344" cy="1081088"/>
          </a:xfrm>
        </p:spPr>
        <p:txBody>
          <a:bodyPr anchor="t"/>
          <a:lstStyle/>
          <a:p>
            <a:pPr algn="l" eaLnBrk="1" hangingPunct="1"/>
            <a:r>
              <a:rPr lang="es-ES_tradnl" sz="3200" dirty="0" smtClean="0"/>
              <a:t>COMENTARIOS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750" y="2132856"/>
            <a:ext cx="8208963" cy="439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kern="0" dirty="0" smtClean="0">
                <a:latin typeface="+mn-lt"/>
              </a:rPr>
              <a:t>Finalmente, preguntamos por la </a:t>
            </a:r>
            <a:r>
              <a:rPr lang="es-ES_tradnl" sz="2000" b="1" kern="0" dirty="0" smtClean="0">
                <a:latin typeface="+mn-lt"/>
              </a:rPr>
              <a:t>PERCEPCIÓN DE POBREZA Y DESIGUALDAD </a:t>
            </a:r>
            <a:r>
              <a:rPr lang="es-ES_tradnl" sz="2000" kern="0" dirty="0" smtClean="0">
                <a:latin typeface="+mn-lt"/>
              </a:rPr>
              <a:t>en Chile. En ese sentido, el 24% de las familias encuestadas considera que la pobreza en el país está aumentando. Mientras que casi el 40%, opina que la desigualdad está aumentando en el país.</a:t>
            </a:r>
            <a:endParaRPr kumimoji="0" lang="es-ES_tradnl" sz="20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4800" y="3286124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 smtClean="0">
                <a:solidFill>
                  <a:srgbClr val="5F5F5F"/>
                </a:solidFill>
                <a:latin typeface="+mn-lt"/>
              </a:rPr>
              <a:t>ENCUESTA JULIO,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 smtClean="0">
                <a:solidFill>
                  <a:srgbClr val="5F5F5F"/>
                </a:solidFill>
                <a:latin typeface="+mn-lt"/>
              </a:rPr>
              <a:t>MARTES 24 DE JULIO 2012</a:t>
            </a:r>
            <a:endParaRPr lang="es-ES_tradnl" b="1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5976664" cy="1081088"/>
          </a:xfrm>
        </p:spPr>
        <p:txBody>
          <a:bodyPr anchor="t"/>
          <a:lstStyle/>
          <a:p>
            <a:pPr algn="l" eaLnBrk="1" hangingPunct="1"/>
            <a:r>
              <a:rPr lang="es-CL" sz="3200" dirty="0" smtClean="0"/>
              <a:t>ACTUALIDAD NACIONAL </a:t>
            </a:r>
            <a:br>
              <a:rPr lang="es-CL" sz="3200" dirty="0" smtClean="0"/>
            </a:br>
            <a:r>
              <a:rPr lang="es-CL" sz="3200" dirty="0" smtClean="0"/>
              <a:t>Y FARMACIAS</a:t>
            </a:r>
            <a:r>
              <a:rPr lang="es-ES_tradnl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6158488" cy="1152128"/>
          </a:xfrm>
        </p:spPr>
        <p:txBody>
          <a:bodyPr anchor="t"/>
          <a:lstStyle/>
          <a:p>
            <a:pPr algn="l" eaLnBrk="1" hangingPunct="1"/>
            <a:r>
              <a:rPr lang="es-ES" sz="2800" dirty="0" smtClean="0"/>
              <a:t>En su familia ¿Aproximadamente con qué frecuencia realizan la compra de algún medicamento?</a:t>
            </a:r>
            <a:endParaRPr lang="es-ES_tradnl" sz="28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571472" y="2057400"/>
          <a:ext cx="7072362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357158" y="276608"/>
            <a:ext cx="6087050" cy="1152128"/>
          </a:xfrm>
        </p:spPr>
        <p:txBody>
          <a:bodyPr anchor="t"/>
          <a:lstStyle/>
          <a:p>
            <a:pPr algn="l" eaLnBrk="1" hangingPunct="1"/>
            <a:r>
              <a:rPr lang="es-ES" sz="2400" dirty="0" smtClean="0"/>
              <a:t>Habitualmente en su familia ¿en cuál de los siguientes lugares compran los remedios para el hogar?</a:t>
            </a:r>
            <a:endParaRPr lang="es-ES_tradnl" sz="24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971550" y="1857364"/>
          <a:ext cx="7000924" cy="474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6158488" cy="1152128"/>
          </a:xfrm>
        </p:spPr>
        <p:txBody>
          <a:bodyPr anchor="t"/>
          <a:lstStyle/>
          <a:p>
            <a:pPr algn="l" eaLnBrk="1" hangingPunct="1"/>
            <a:r>
              <a:rPr lang="es-ES" sz="2400" dirty="0" smtClean="0"/>
              <a:t> Cuando compran remedios, en su familia ¿prefieren los </a:t>
            </a:r>
            <a:r>
              <a:rPr lang="es-ES" sz="2400" b="1" dirty="0" smtClean="0"/>
              <a:t>REMEDIOS DE MARCAS DE LABORATORIO </a:t>
            </a:r>
            <a:r>
              <a:rPr lang="es-ES" sz="2400" dirty="0" smtClean="0"/>
              <a:t>o prefieren comprar los </a:t>
            </a:r>
            <a:r>
              <a:rPr lang="es-ES" sz="2400" b="1" dirty="0" smtClean="0"/>
              <a:t>REMEDIOS GENÉRICOS</a:t>
            </a:r>
            <a:r>
              <a:rPr lang="es-ES" sz="2400" dirty="0" smtClean="0"/>
              <a:t>?</a:t>
            </a:r>
            <a:endParaRPr lang="es-ES_tradnl" sz="24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971550" y="1962150"/>
          <a:ext cx="6958036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214282" y="276608"/>
            <a:ext cx="6229926" cy="1152128"/>
          </a:xfrm>
        </p:spPr>
        <p:txBody>
          <a:bodyPr anchor="t"/>
          <a:lstStyle/>
          <a:p>
            <a:pPr algn="l" eaLnBrk="1" hangingPunct="1"/>
            <a:r>
              <a:rPr lang="es-ES" sz="2400" dirty="0" smtClean="0"/>
              <a:t>Independiente de su preferencia. En su familia ¿Consideran que es difícil encontrar remedios genéricos en las farmacias?</a:t>
            </a:r>
            <a:endParaRPr lang="es-ES_tradnl" sz="24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785786" y="1643050"/>
          <a:ext cx="7029474" cy="474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142852"/>
            <a:ext cx="5904656" cy="1152128"/>
          </a:xfrm>
        </p:spPr>
        <p:txBody>
          <a:bodyPr anchor="t"/>
          <a:lstStyle/>
          <a:p>
            <a:pPr algn="l" eaLnBrk="1" hangingPunct="1"/>
            <a:r>
              <a:rPr lang="es-ES" sz="2400" dirty="0" smtClean="0"/>
              <a:t>A juicio de su familia, cuando no se encuentran los remedios genéricos en las farmacias ¿Quiénes son los principales culpables de ello?</a:t>
            </a:r>
            <a:endParaRPr lang="es-ES_tradnl" sz="24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971550" y="2057400"/>
          <a:ext cx="7100912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6158488" cy="1152128"/>
          </a:xfrm>
        </p:spPr>
        <p:txBody>
          <a:bodyPr anchor="t"/>
          <a:lstStyle/>
          <a:p>
            <a:pPr algn="l" eaLnBrk="1" hangingPunct="1"/>
            <a:r>
              <a:rPr lang="es-ES" sz="2400" dirty="0" smtClean="0"/>
              <a:t>En su familia ¿Están </a:t>
            </a:r>
            <a:r>
              <a:rPr lang="es-ES" sz="2400" b="1" dirty="0" smtClean="0"/>
              <a:t>A FAVOR </a:t>
            </a:r>
            <a:r>
              <a:rPr lang="es-ES" sz="2400" dirty="0" smtClean="0"/>
              <a:t>o </a:t>
            </a:r>
            <a:r>
              <a:rPr lang="es-ES" sz="2400" b="1" dirty="0" smtClean="0"/>
              <a:t>EN CONTRA </a:t>
            </a:r>
            <a:r>
              <a:rPr lang="es-ES" sz="2400" dirty="0" smtClean="0"/>
              <a:t>de la venta de remedios en los “pasillos / góndolas” de los supermercados?</a:t>
            </a:r>
            <a:endParaRPr lang="es-ES_tradnl" sz="2400" dirty="0" smtClean="0"/>
          </a:p>
        </p:txBody>
      </p:sp>
      <p:graphicFrame>
        <p:nvGraphicFramePr>
          <p:cNvPr id="4" name="1 Gráfico"/>
          <p:cNvGraphicFramePr/>
          <p:nvPr/>
        </p:nvGraphicFramePr>
        <p:xfrm>
          <a:off x="971550" y="2057400"/>
          <a:ext cx="6958036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518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681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7778</TotalTime>
  <Words>1216</Words>
  <Application>Microsoft Office PowerPoint</Application>
  <PresentationFormat>Presentación en pantalla (4:3)</PresentationFormat>
  <Paragraphs>111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Diseño predeterminado</vt:lpstr>
      <vt:lpstr>Diapositiva 1</vt:lpstr>
      <vt:lpstr>Diapositiva 2</vt:lpstr>
      <vt:lpstr>ACTUALIDAD NACIONAL  Y FARMACIAS </vt:lpstr>
      <vt:lpstr>En su familia ¿Aproximadamente con qué frecuencia realizan la compra de algún medicamento?</vt:lpstr>
      <vt:lpstr>Habitualmente en su familia ¿en cuál de los siguientes lugares compran los remedios para el hogar?</vt:lpstr>
      <vt:lpstr> Cuando compran remedios, en su familia ¿prefieren los REMEDIOS DE MARCAS DE LABORATORIO o prefieren comprar los REMEDIOS GENÉRICOS?</vt:lpstr>
      <vt:lpstr>Independiente de su preferencia. En su familia ¿Consideran que es difícil encontrar remedios genéricos en las farmacias?</vt:lpstr>
      <vt:lpstr>A juicio de su familia, cuando no se encuentran los remedios genéricos en las farmacias ¿Quiénes son los principales culpables de ello?</vt:lpstr>
      <vt:lpstr>En su familia ¿Están A FAVOR o EN CONTRA de la venta de remedios en los “pasillos / góndolas” de los supermercados?</vt:lpstr>
      <vt:lpstr>A juicio de su familia, los ejecutivos de las grandes cadenas de farmacias que están en juicio por coludirse con los precios de los remedios, ¿debiesen ir a la cárcel o solo pagar una multa?</vt:lpstr>
      <vt:lpstr>MOVIMIENTOS SOCIALES</vt:lpstr>
      <vt:lpstr>Los movimientos sociales, se han levantado con fuerza en el último tiempo. En ese sentido… En su familia están a favor o en contra de</vt:lpstr>
      <vt:lpstr>Diapositiva 13</vt:lpstr>
      <vt:lpstr>Los movimientos sociales, se han levantado con fuerza en el último tiempo. En ese sentido… En su familia están a favor o en contra de</vt:lpstr>
      <vt:lpstr>Los movimientos sociales, se han levantado con fuerza en el último tiempo. En ese sentido… En su familia están a favor o en contra de</vt:lpstr>
      <vt:lpstr>EVALUACIÓN </vt:lpstr>
      <vt:lpstr>Si tuviera que evaluar con nota de 1 a 7, como en el colegio, donde la nota 7 corresponde a la mejor nota ¿Con qué nota evaluaría…? </vt:lpstr>
      <vt:lpstr>En general, ¿en su familia creen que LA POBREZA en Chile está disminuyendo, está igual, o está aumentando?</vt:lpstr>
      <vt:lpstr>Y, en general, en su familia creen que LA DESIGUALDAD económica y social en Chile está disminuyendo, está igual, o está aumentando</vt:lpstr>
      <vt:lpstr>Diapositiva 20</vt:lpstr>
      <vt:lpstr>COMENTARIOS</vt:lpstr>
      <vt:lpstr>COMENTARIOS</vt:lpstr>
      <vt:lpstr>COMENTARIOS</vt:lpstr>
      <vt:lpstr>COMENTARIOS</vt:lpstr>
      <vt:lpstr>COMENTARIOS</vt:lpstr>
      <vt:lpstr>COMENTARIOS</vt:lpstr>
      <vt:lpstr>Diapositiva 27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Cristobal</cp:lastModifiedBy>
  <cp:revision>469</cp:revision>
  <dcterms:created xsi:type="dcterms:W3CDTF">2011-07-01T15:29:30Z</dcterms:created>
  <dcterms:modified xsi:type="dcterms:W3CDTF">2012-07-23T23:32:43Z</dcterms:modified>
</cp:coreProperties>
</file>