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8.xml" ContentType="application/vnd.openxmlformats-officedocument.drawingml.chart+xml"/>
  <Override PartName="/ppt/charts/chart9.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10.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444" r:id="rId2"/>
    <p:sldId id="411" r:id="rId3"/>
    <p:sldId id="484" r:id="rId4"/>
    <p:sldId id="485" r:id="rId5"/>
    <p:sldId id="486" r:id="rId6"/>
    <p:sldId id="447" r:id="rId7"/>
    <p:sldId id="451" r:id="rId8"/>
    <p:sldId id="453" r:id="rId9"/>
    <p:sldId id="487" r:id="rId10"/>
    <p:sldId id="488" r:id="rId11"/>
    <p:sldId id="489" r:id="rId12"/>
    <p:sldId id="463" r:id="rId13"/>
    <p:sldId id="490" r:id="rId14"/>
    <p:sldId id="491" r:id="rId15"/>
    <p:sldId id="492" r:id="rId16"/>
    <p:sldId id="493" r:id="rId17"/>
    <p:sldId id="468" r:id="rId18"/>
    <p:sldId id="466" r:id="rId19"/>
    <p:sldId id="481" r:id="rId20"/>
    <p:sldId id="472" r:id="rId21"/>
    <p:sldId id="480" r:id="rId22"/>
    <p:sldId id="445" r:id="rId23"/>
  </p:sldIdLst>
  <p:sldSz cx="9144000" cy="6858000" type="screen4x3"/>
  <p:notesSz cx="6881813" cy="9296400"/>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5F5F5F"/>
    <a:srgbClr val="CCFF66"/>
    <a:srgbClr val="0099CC"/>
    <a:srgbClr val="FFFF99"/>
    <a:srgbClr val="CCFF33"/>
    <a:srgbClr val="99FF33"/>
    <a:srgbClr val="99FF66"/>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9338" autoAdjust="0"/>
    <p:restoredTop sz="93168" autoAdjust="0"/>
  </p:normalViewPr>
  <p:slideViewPr>
    <p:cSldViewPr>
      <p:cViewPr>
        <p:scale>
          <a:sx n="70" d="100"/>
          <a:sy n="70" d="100"/>
        </p:scale>
        <p:origin x="-1638" y="-168"/>
      </p:cViewPr>
      <p:guideLst>
        <p:guide orient="horz" pos="397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rlos%20Vergara\Documents\Cooperativa\Agosto\agosto5\P1.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arlos%20Vergara\Documents\Cooperativa\Agosto\agosto5\P22.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arlos%20Vergara\Documents\Cooperativa\Agosto\agosto5\P3.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arlos%20Vergara\Documents\Cooperativa\Agosto\agosto5\Planilla%20Base%20Seguimiento.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CL"/>
  <c:chart>
    <c:view3D>
      <c:rotX val="30"/>
      <c:perspective val="30"/>
    </c:view3D>
    <c:plotArea>
      <c:layout/>
      <c:pie3DChart>
        <c:varyColors val="1"/>
        <c:ser>
          <c:idx val="0"/>
          <c:order val="0"/>
          <c:explosion val="25"/>
          <c:dPt>
            <c:idx val="2"/>
            <c:spPr>
              <a:solidFill>
                <a:srgbClr val="FFC000"/>
              </a:solidFill>
            </c:spPr>
          </c:dPt>
          <c:dLbls>
            <c:dLbl>
              <c:idx val="0"/>
              <c:layout>
                <c:manualLayout>
                  <c:x val="8.8888266748789163E-2"/>
                  <c:y val="3.0545866663203199E-3"/>
                </c:manualLayout>
              </c:layout>
              <c:dLblPos val="outEnd"/>
              <c:showVal val="1"/>
              <c:showCatName val="1"/>
              <c:separator>
</c:separator>
            </c:dLbl>
            <c:dLbl>
              <c:idx val="1"/>
              <c:layout>
                <c:manualLayout>
                  <c:x val="7.6687916410720064E-2"/>
                  <c:y val="3.0545866663204317E-3"/>
                </c:manualLayout>
              </c:layout>
              <c:tx>
                <c:rich>
                  <a:bodyPr/>
                  <a:lstStyle/>
                  <a:p>
                    <a:r>
                      <a:rPr lang="en-US" b="1" dirty="0"/>
                      <a:t> VA A CLASIFICAR
82,3</a:t>
                    </a:r>
                  </a:p>
                </c:rich>
              </c:tx>
              <c:dLblPos val="outEnd"/>
              <c:showVal val="1"/>
              <c:showCatName val="1"/>
              <c:separator>
</c:separator>
            </c:dLbl>
            <c:dLbl>
              <c:idx val="2"/>
              <c:layout>
                <c:manualLayout>
                  <c:x val="-0.10283152427801098"/>
                  <c:y val="3.0545866663203199E-3"/>
                </c:manualLayout>
              </c:layout>
              <c:dLblPos val="outEnd"/>
              <c:showVal val="1"/>
              <c:showCatName val="1"/>
              <c:separator>
</c:separator>
            </c:dLbl>
            <c:txPr>
              <a:bodyPr/>
              <a:lstStyle/>
              <a:p>
                <a:pPr>
                  <a:defRPr sz="1400" b="1"/>
                </a:pPr>
                <a:endParaRPr lang="es-CL"/>
              </a:p>
            </c:txPr>
            <c:dLblPos val="outEnd"/>
            <c:showVal val="1"/>
            <c:showCatName val="1"/>
            <c:separator>
</c:separator>
            <c:showLeaderLines val="1"/>
          </c:dLbls>
          <c:cat>
            <c:strRef>
              <c:f>Sheet1!$B$10:$B$12</c:f>
              <c:strCache>
                <c:ptCount val="3"/>
                <c:pt idx="0">
                  <c:v>NS-NR</c:v>
                </c:pt>
                <c:pt idx="1">
                  <c:v> VA A CLASIFICAR</c:v>
                </c:pt>
                <c:pt idx="2">
                  <c:v>NO VA A CLASIFICAR</c:v>
                </c:pt>
              </c:strCache>
            </c:strRef>
          </c:cat>
          <c:val>
            <c:numRef>
              <c:f>Sheet1!$C$10:$C$12</c:f>
              <c:numCache>
                <c:formatCode>####.0</c:formatCode>
                <c:ptCount val="3"/>
                <c:pt idx="0">
                  <c:v>3.6538461538461542</c:v>
                </c:pt>
                <c:pt idx="1">
                  <c:v>82.307692307692307</c:v>
                </c:pt>
                <c:pt idx="2">
                  <c:v>14.038461538461538</c:v>
                </c:pt>
              </c:numCache>
            </c:numRef>
          </c:val>
        </c:ser>
      </c:pie3DChart>
      <c:spPr>
        <a:noFill/>
        <a:ln w="25400">
          <a:noFill/>
        </a:ln>
      </c:spPr>
    </c:plotArea>
    <c:plotVisOnly val="1"/>
    <c:dispBlanksAs val="zero"/>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Sebastián Piñera</a:t>
            </a:r>
          </a:p>
          <a:p>
            <a:pPr>
              <a:defRPr lang="es-ES"/>
            </a:pPr>
            <a:r>
              <a:rPr lang="es-ES"/>
              <a:t>(Promedios de nota)</a:t>
            </a:r>
          </a:p>
        </c:rich>
      </c:tx>
      <c:layout/>
    </c:title>
    <c:plotArea>
      <c:layout/>
      <c:lineChart>
        <c:grouping val="standard"/>
        <c:ser>
          <c:idx val="0"/>
          <c:order val="0"/>
          <c:spPr>
            <a:ln w="38100">
              <a:solidFill>
                <a:schemeClr val="accent6"/>
              </a:solidFill>
            </a:ln>
          </c:spPr>
          <c:marker>
            <c:symbol val="square"/>
            <c:size val="5"/>
            <c:spPr>
              <a:solidFill>
                <a:srgbClr val="1F497D"/>
              </a:solidFill>
            </c:spPr>
          </c:marker>
          <c:dLbls>
            <c:txPr>
              <a:bodyPr/>
              <a:lstStyle/>
              <a:p>
                <a:pPr>
                  <a:defRPr lang="es-ES" sz="1200"/>
                </a:pPr>
                <a:endParaRPr lang="es-CL"/>
              </a:p>
            </c:txPr>
            <c:dLblPos val="t"/>
            <c:showVal val="1"/>
          </c:dLbls>
          <c:cat>
            <c:strRef>
              <c:f>Piñera!$F$1:$P$1</c:f>
              <c:strCache>
                <c:ptCount val="11"/>
                <c:pt idx="0">
                  <c:v>jun. 12</c:v>
                </c:pt>
                <c:pt idx="1">
                  <c:v>jul. 12</c:v>
                </c:pt>
                <c:pt idx="2">
                  <c:v>ago. 12</c:v>
                </c:pt>
                <c:pt idx="3">
                  <c:v>sep. 12</c:v>
                </c:pt>
                <c:pt idx="4">
                  <c:v>oct. 12</c:v>
                </c:pt>
                <c:pt idx="5">
                  <c:v>nov. 12</c:v>
                </c:pt>
                <c:pt idx="6">
                  <c:v>abr. 13</c:v>
                </c:pt>
                <c:pt idx="7">
                  <c:v>may.13</c:v>
                </c:pt>
                <c:pt idx="8">
                  <c:v>jun.13</c:v>
                </c:pt>
                <c:pt idx="9">
                  <c:v>jul.13</c:v>
                </c:pt>
                <c:pt idx="10">
                  <c:v>ago.13</c:v>
                </c:pt>
              </c:strCache>
            </c:strRef>
          </c:cat>
          <c:val>
            <c:numRef>
              <c:f>Piñera!$F$2:$P$2</c:f>
              <c:numCache>
                <c:formatCode>General</c:formatCode>
                <c:ptCount val="11"/>
                <c:pt idx="0">
                  <c:v>3.7</c:v>
                </c:pt>
                <c:pt idx="1">
                  <c:v>3.9</c:v>
                </c:pt>
                <c:pt idx="2">
                  <c:v>3.8</c:v>
                </c:pt>
                <c:pt idx="3">
                  <c:v>4.2</c:v>
                </c:pt>
                <c:pt idx="4">
                  <c:v>3.6</c:v>
                </c:pt>
                <c:pt idx="5">
                  <c:v>4.2</c:v>
                </c:pt>
                <c:pt idx="6">
                  <c:v>4.4000000000000004</c:v>
                </c:pt>
                <c:pt idx="7" formatCode="0.0">
                  <c:v>4.37</c:v>
                </c:pt>
                <c:pt idx="8">
                  <c:v>4.2</c:v>
                </c:pt>
                <c:pt idx="9">
                  <c:v>4.2</c:v>
                </c:pt>
                <c:pt idx="10" formatCode="0.0">
                  <c:v>4.38</c:v>
                </c:pt>
              </c:numCache>
            </c:numRef>
          </c:val>
        </c:ser>
        <c:marker val="1"/>
        <c:axId val="96692480"/>
        <c:axId val="97348224"/>
      </c:lineChart>
      <c:catAx>
        <c:axId val="96692480"/>
        <c:scaling>
          <c:orientation val="minMax"/>
        </c:scaling>
        <c:axPos val="b"/>
        <c:tickLblPos val="nextTo"/>
        <c:txPr>
          <a:bodyPr/>
          <a:lstStyle/>
          <a:p>
            <a:pPr>
              <a:defRPr lang="es-ES" sz="1200"/>
            </a:pPr>
            <a:endParaRPr lang="es-CL"/>
          </a:p>
        </c:txPr>
        <c:crossAx val="97348224"/>
        <c:crosses val="autoZero"/>
        <c:auto val="1"/>
        <c:lblAlgn val="ctr"/>
        <c:lblOffset val="100"/>
      </c:catAx>
      <c:valAx>
        <c:axId val="97348224"/>
        <c:scaling>
          <c:orientation val="minMax"/>
          <c:max val="7"/>
        </c:scaling>
        <c:axPos val="l"/>
        <c:numFmt formatCode="General" sourceLinked="1"/>
        <c:tickLblPos val="nextTo"/>
        <c:txPr>
          <a:bodyPr/>
          <a:lstStyle/>
          <a:p>
            <a:pPr>
              <a:defRPr lang="es-ES" sz="1200"/>
            </a:pPr>
            <a:endParaRPr lang="es-CL"/>
          </a:p>
        </c:txPr>
        <c:crossAx val="96692480"/>
        <c:crosses val="autoZero"/>
        <c:crossBetween val="between"/>
      </c:valAx>
    </c:plotArea>
    <c:plotVisOnly val="1"/>
  </c:chart>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GOBIERNO</a:t>
            </a:r>
          </a:p>
          <a:p>
            <a:pPr>
              <a:defRPr lang="es-ES"/>
            </a:pPr>
            <a:r>
              <a:rPr lang="es-ES"/>
              <a:t>(Promedio</a:t>
            </a:r>
            <a:r>
              <a:rPr lang="es-ES" baseline="0"/>
              <a:t> de nota)</a:t>
            </a:r>
            <a:endParaRPr lang="es-ES"/>
          </a:p>
        </c:rich>
      </c:tx>
      <c:layout/>
    </c:title>
    <c:plotArea>
      <c:layout/>
      <c:lineChart>
        <c:grouping val="standard"/>
        <c:ser>
          <c:idx val="0"/>
          <c:order val="0"/>
          <c:spPr>
            <a:ln w="38100">
              <a:solidFill>
                <a:srgbClr val="2D2DB9"/>
              </a:solidFill>
            </a:ln>
          </c:spPr>
          <c:marker>
            <c:symbol val="square"/>
            <c:size val="5"/>
            <c:spPr>
              <a:solidFill>
                <a:srgbClr val="1F497D"/>
              </a:solidFill>
            </c:spPr>
          </c:marker>
          <c:dLbls>
            <c:txPr>
              <a:bodyPr/>
              <a:lstStyle/>
              <a:p>
                <a:pPr>
                  <a:defRPr lang="es-ES" sz="1200"/>
                </a:pPr>
                <a:endParaRPr lang="es-CL"/>
              </a:p>
            </c:txPr>
            <c:dLblPos val="t"/>
            <c:showVal val="1"/>
          </c:dLbls>
          <c:cat>
            <c:strRef>
              <c:f>Gobierno!$E$1:$O$1</c:f>
              <c:strCache>
                <c:ptCount val="11"/>
                <c:pt idx="0">
                  <c:v>jun. 12</c:v>
                </c:pt>
                <c:pt idx="1">
                  <c:v>jul. 12</c:v>
                </c:pt>
                <c:pt idx="2">
                  <c:v>ago. 12</c:v>
                </c:pt>
                <c:pt idx="3">
                  <c:v>sep. 12</c:v>
                </c:pt>
                <c:pt idx="4">
                  <c:v>oct. 12</c:v>
                </c:pt>
                <c:pt idx="5">
                  <c:v>nov. 12</c:v>
                </c:pt>
                <c:pt idx="6">
                  <c:v>abr. 13</c:v>
                </c:pt>
                <c:pt idx="7">
                  <c:v>may.13</c:v>
                </c:pt>
                <c:pt idx="8">
                  <c:v>jun.13</c:v>
                </c:pt>
                <c:pt idx="9">
                  <c:v>jul.13</c:v>
                </c:pt>
                <c:pt idx="10">
                  <c:v>ago.13</c:v>
                </c:pt>
              </c:strCache>
            </c:strRef>
          </c:cat>
          <c:val>
            <c:numRef>
              <c:f>Gobierno!$E$2:$O$2</c:f>
              <c:numCache>
                <c:formatCode>General</c:formatCode>
                <c:ptCount val="11"/>
                <c:pt idx="0">
                  <c:v>3.8</c:v>
                </c:pt>
                <c:pt idx="1">
                  <c:v>3.9</c:v>
                </c:pt>
                <c:pt idx="2">
                  <c:v>3.9</c:v>
                </c:pt>
                <c:pt idx="3">
                  <c:v>4.3</c:v>
                </c:pt>
                <c:pt idx="4">
                  <c:v>3.9</c:v>
                </c:pt>
                <c:pt idx="5">
                  <c:v>4.2</c:v>
                </c:pt>
                <c:pt idx="6">
                  <c:v>4.4000000000000004</c:v>
                </c:pt>
                <c:pt idx="7" formatCode="0.0">
                  <c:v>4.25</c:v>
                </c:pt>
                <c:pt idx="8">
                  <c:v>4.2</c:v>
                </c:pt>
                <c:pt idx="9">
                  <c:v>4.0999999999999996</c:v>
                </c:pt>
                <c:pt idx="10" formatCode="0.0">
                  <c:v>4.25</c:v>
                </c:pt>
              </c:numCache>
            </c:numRef>
          </c:val>
        </c:ser>
        <c:marker val="1"/>
        <c:axId val="97598080"/>
        <c:axId val="97608448"/>
      </c:lineChart>
      <c:catAx>
        <c:axId val="97598080"/>
        <c:scaling>
          <c:orientation val="minMax"/>
        </c:scaling>
        <c:axPos val="b"/>
        <c:tickLblPos val="nextTo"/>
        <c:txPr>
          <a:bodyPr/>
          <a:lstStyle/>
          <a:p>
            <a:pPr>
              <a:defRPr lang="es-ES" sz="1200"/>
            </a:pPr>
            <a:endParaRPr lang="es-CL"/>
          </a:p>
        </c:txPr>
        <c:crossAx val="97608448"/>
        <c:crosses val="autoZero"/>
        <c:auto val="1"/>
        <c:lblAlgn val="ctr"/>
        <c:lblOffset val="100"/>
      </c:catAx>
      <c:valAx>
        <c:axId val="97608448"/>
        <c:scaling>
          <c:orientation val="minMax"/>
          <c:max val="7"/>
          <c:min val="0"/>
        </c:scaling>
        <c:axPos val="l"/>
        <c:numFmt formatCode="General" sourceLinked="1"/>
        <c:tickLblPos val="nextTo"/>
        <c:txPr>
          <a:bodyPr/>
          <a:lstStyle/>
          <a:p>
            <a:pPr>
              <a:defRPr lang="es-ES" sz="1200"/>
            </a:pPr>
            <a:endParaRPr lang="es-CL"/>
          </a:p>
        </c:txPr>
        <c:crossAx val="97598080"/>
        <c:crosses val="autoZero"/>
        <c:crossBetween val="between"/>
      </c:valAx>
    </c:plotArea>
    <c:plotVisOnly val="1"/>
  </c:chart>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SITUACIÓN ECONÓMICA</a:t>
            </a:r>
          </a:p>
          <a:p>
            <a:pPr>
              <a:defRPr lang="es-ES"/>
            </a:pPr>
            <a:r>
              <a:rPr lang="es-ES"/>
              <a:t>(Promedio de nota)</a:t>
            </a:r>
          </a:p>
        </c:rich>
      </c:tx>
      <c:layout/>
    </c:title>
    <c:plotArea>
      <c:layout/>
      <c:lineChart>
        <c:grouping val="standard"/>
        <c:ser>
          <c:idx val="0"/>
          <c:order val="0"/>
          <c:spPr>
            <a:ln w="38100">
              <a:solidFill>
                <a:srgbClr val="2D2DB9"/>
              </a:solidFill>
            </a:ln>
          </c:spPr>
          <c:marker>
            <c:symbol val="square"/>
            <c:size val="5"/>
            <c:spPr>
              <a:solidFill>
                <a:srgbClr val="1F497D"/>
              </a:solidFill>
            </c:spPr>
          </c:marker>
          <c:dLbls>
            <c:txPr>
              <a:bodyPr/>
              <a:lstStyle/>
              <a:p>
                <a:pPr>
                  <a:defRPr lang="es-ES" sz="1200"/>
                </a:pPr>
                <a:endParaRPr lang="es-CL"/>
              </a:p>
            </c:txPr>
            <c:dLblPos val="t"/>
            <c:showVal val="1"/>
          </c:dLbls>
          <c:cat>
            <c:strRef>
              <c:f>Economía!$F$2:$N$2</c:f>
              <c:strCache>
                <c:ptCount val="9"/>
                <c:pt idx="0">
                  <c:v>ago. 12</c:v>
                </c:pt>
                <c:pt idx="1">
                  <c:v>sep. 12</c:v>
                </c:pt>
                <c:pt idx="2">
                  <c:v>oct. 12</c:v>
                </c:pt>
                <c:pt idx="3">
                  <c:v>nov. 12</c:v>
                </c:pt>
                <c:pt idx="4">
                  <c:v>abr. 13</c:v>
                </c:pt>
                <c:pt idx="5">
                  <c:v>may.13</c:v>
                </c:pt>
                <c:pt idx="6">
                  <c:v>jun.13</c:v>
                </c:pt>
                <c:pt idx="7">
                  <c:v>jul.13</c:v>
                </c:pt>
                <c:pt idx="8">
                  <c:v>ago.13</c:v>
                </c:pt>
              </c:strCache>
            </c:strRef>
          </c:cat>
          <c:val>
            <c:numRef>
              <c:f>Economía!$F$3:$N$3</c:f>
              <c:numCache>
                <c:formatCode>General</c:formatCode>
                <c:ptCount val="9"/>
                <c:pt idx="0">
                  <c:v>4.3</c:v>
                </c:pt>
                <c:pt idx="1">
                  <c:v>4.5</c:v>
                </c:pt>
                <c:pt idx="2">
                  <c:v>4.4000000000000004</c:v>
                </c:pt>
                <c:pt idx="3">
                  <c:v>4.5</c:v>
                </c:pt>
                <c:pt idx="4">
                  <c:v>4.8</c:v>
                </c:pt>
                <c:pt idx="5" formatCode="0.0">
                  <c:v>4.62</c:v>
                </c:pt>
                <c:pt idx="6">
                  <c:v>4.5</c:v>
                </c:pt>
                <c:pt idx="7">
                  <c:v>4.5</c:v>
                </c:pt>
                <c:pt idx="8" formatCode="0.0">
                  <c:v>4.57</c:v>
                </c:pt>
              </c:numCache>
            </c:numRef>
          </c:val>
        </c:ser>
        <c:marker val="1"/>
        <c:axId val="97449472"/>
        <c:axId val="97451392"/>
      </c:lineChart>
      <c:catAx>
        <c:axId val="97449472"/>
        <c:scaling>
          <c:orientation val="minMax"/>
        </c:scaling>
        <c:axPos val="b"/>
        <c:tickLblPos val="nextTo"/>
        <c:txPr>
          <a:bodyPr/>
          <a:lstStyle/>
          <a:p>
            <a:pPr>
              <a:defRPr lang="es-ES" sz="1200"/>
            </a:pPr>
            <a:endParaRPr lang="es-CL"/>
          </a:p>
        </c:txPr>
        <c:crossAx val="97451392"/>
        <c:crosses val="autoZero"/>
        <c:auto val="1"/>
        <c:lblAlgn val="ctr"/>
        <c:lblOffset val="100"/>
      </c:catAx>
      <c:valAx>
        <c:axId val="97451392"/>
        <c:scaling>
          <c:orientation val="minMax"/>
          <c:max val="7"/>
          <c:min val="1"/>
        </c:scaling>
        <c:axPos val="l"/>
        <c:numFmt formatCode="General" sourceLinked="1"/>
        <c:tickLblPos val="nextTo"/>
        <c:txPr>
          <a:bodyPr/>
          <a:lstStyle/>
          <a:p>
            <a:pPr>
              <a:defRPr lang="es-ES" sz="1200"/>
            </a:pPr>
            <a:endParaRPr lang="es-CL"/>
          </a:p>
        </c:txPr>
        <c:crossAx val="97449472"/>
        <c:crosses val="autoZero"/>
        <c:crossBetween val="between"/>
      </c:valAx>
    </c:plotArea>
    <c:plotVisOnly val="1"/>
  </c:chart>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La accion del Gobierno contra la delincuencia</a:t>
            </a:r>
            <a:endParaRPr lang="es-ES" baseline="0"/>
          </a:p>
          <a:p>
            <a:pPr>
              <a:defRPr lang="es-ES"/>
            </a:pPr>
            <a:r>
              <a:rPr lang="es-ES" baseline="0"/>
              <a:t>(Promedio de nota)</a:t>
            </a:r>
            <a:endParaRPr lang="es-ES"/>
          </a:p>
        </c:rich>
      </c:tx>
      <c:layout/>
    </c:title>
    <c:plotArea>
      <c:layout/>
      <c:lineChart>
        <c:grouping val="standard"/>
        <c:ser>
          <c:idx val="0"/>
          <c:order val="0"/>
          <c:spPr>
            <a:ln w="38100">
              <a:solidFill>
                <a:srgbClr val="2D2DB9"/>
              </a:solidFill>
            </a:ln>
          </c:spPr>
          <c:marker>
            <c:symbol val="square"/>
            <c:size val="5"/>
            <c:spPr>
              <a:solidFill>
                <a:srgbClr val="1F497D"/>
              </a:solidFill>
            </c:spPr>
          </c:marker>
          <c:dLbls>
            <c:txPr>
              <a:bodyPr/>
              <a:lstStyle/>
              <a:p>
                <a:pPr>
                  <a:defRPr lang="es-ES" sz="1200"/>
                </a:pPr>
                <a:endParaRPr lang="es-CL"/>
              </a:p>
            </c:txPr>
            <c:dLblPos val="t"/>
            <c:showVal val="1"/>
          </c:dLbls>
          <c:cat>
            <c:strRef>
              <c:f>Delincuencia!$F$2:$N$2</c:f>
              <c:strCache>
                <c:ptCount val="9"/>
                <c:pt idx="0">
                  <c:v>ago. 12</c:v>
                </c:pt>
                <c:pt idx="1">
                  <c:v>sep. 12</c:v>
                </c:pt>
                <c:pt idx="2">
                  <c:v>oct. 12</c:v>
                </c:pt>
                <c:pt idx="3">
                  <c:v>nov. 12</c:v>
                </c:pt>
                <c:pt idx="4">
                  <c:v>abr. 13</c:v>
                </c:pt>
                <c:pt idx="5">
                  <c:v>may.13</c:v>
                </c:pt>
                <c:pt idx="6">
                  <c:v>jun.13</c:v>
                </c:pt>
                <c:pt idx="7">
                  <c:v>jul.13</c:v>
                </c:pt>
                <c:pt idx="8">
                  <c:v>ago.13</c:v>
                </c:pt>
              </c:strCache>
            </c:strRef>
          </c:cat>
          <c:val>
            <c:numRef>
              <c:f>Delincuencia!$F$3:$N$3</c:f>
              <c:numCache>
                <c:formatCode>General</c:formatCode>
                <c:ptCount val="9"/>
                <c:pt idx="0">
                  <c:v>3.2</c:v>
                </c:pt>
                <c:pt idx="1">
                  <c:v>3.4</c:v>
                </c:pt>
                <c:pt idx="2" formatCode="0.0">
                  <c:v>3</c:v>
                </c:pt>
                <c:pt idx="3">
                  <c:v>3.3</c:v>
                </c:pt>
                <c:pt idx="4">
                  <c:v>3.5</c:v>
                </c:pt>
                <c:pt idx="5">
                  <c:v>3.3</c:v>
                </c:pt>
                <c:pt idx="6">
                  <c:v>3.1</c:v>
                </c:pt>
                <c:pt idx="7" formatCode="0.0">
                  <c:v>3.1</c:v>
                </c:pt>
                <c:pt idx="8" formatCode="0.0">
                  <c:v>3.25</c:v>
                </c:pt>
              </c:numCache>
            </c:numRef>
          </c:val>
        </c:ser>
        <c:marker val="1"/>
        <c:axId val="99060352"/>
        <c:axId val="99063680"/>
      </c:lineChart>
      <c:catAx>
        <c:axId val="99060352"/>
        <c:scaling>
          <c:orientation val="minMax"/>
        </c:scaling>
        <c:axPos val="b"/>
        <c:tickLblPos val="nextTo"/>
        <c:txPr>
          <a:bodyPr/>
          <a:lstStyle/>
          <a:p>
            <a:pPr>
              <a:defRPr lang="es-ES" sz="1200"/>
            </a:pPr>
            <a:endParaRPr lang="es-CL"/>
          </a:p>
        </c:txPr>
        <c:crossAx val="99063680"/>
        <c:crosses val="autoZero"/>
        <c:auto val="1"/>
        <c:lblAlgn val="ctr"/>
        <c:lblOffset val="100"/>
      </c:catAx>
      <c:valAx>
        <c:axId val="99063680"/>
        <c:scaling>
          <c:orientation val="minMax"/>
          <c:max val="7"/>
          <c:min val="1"/>
        </c:scaling>
        <c:axPos val="l"/>
        <c:numFmt formatCode="General" sourceLinked="1"/>
        <c:tickLblPos val="nextTo"/>
        <c:txPr>
          <a:bodyPr/>
          <a:lstStyle/>
          <a:p>
            <a:pPr>
              <a:defRPr lang="es-ES" sz="1200"/>
            </a:pPr>
            <a:endParaRPr lang="es-CL"/>
          </a:p>
        </c:txPr>
        <c:crossAx val="99060352"/>
        <c:crosses val="autoZero"/>
        <c:crossBetween val="between"/>
      </c:valAx>
    </c:plotArea>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lang val="es-CL"/>
  <c:chart>
    <c:title>
      <c:tx>
        <c:rich>
          <a:bodyPr/>
          <a:lstStyle/>
          <a:p>
            <a:pPr>
              <a:defRPr lang="es-ES"/>
            </a:pPr>
            <a:r>
              <a:rPr lang="es-ES"/>
              <a:t>PLAN ESTADIO SEGURO</a:t>
            </a:r>
          </a:p>
          <a:p>
            <a:pPr>
              <a:defRPr lang="es-ES"/>
            </a:pPr>
            <a:r>
              <a:rPr lang="es-ES"/>
              <a:t>(Promedio de nota)</a:t>
            </a:r>
          </a:p>
        </c:rich>
      </c:tx>
      <c:layout/>
    </c:title>
    <c:plotArea>
      <c:layout/>
      <c:lineChart>
        <c:grouping val="standard"/>
        <c:ser>
          <c:idx val="0"/>
          <c:order val="0"/>
          <c:spPr>
            <a:ln w="38100">
              <a:solidFill>
                <a:srgbClr val="2D2DB9"/>
              </a:solidFill>
            </a:ln>
          </c:spPr>
          <c:marker>
            <c:symbol val="square"/>
            <c:size val="5"/>
            <c:spPr>
              <a:solidFill>
                <a:srgbClr val="1F497D"/>
              </a:solidFill>
            </c:spPr>
          </c:marker>
          <c:dLbls>
            <c:txPr>
              <a:bodyPr/>
              <a:lstStyle/>
              <a:p>
                <a:pPr>
                  <a:defRPr lang="es-ES" sz="1200"/>
                </a:pPr>
                <a:endParaRPr lang="es-CL"/>
              </a:p>
            </c:txPr>
            <c:dLblPos val="t"/>
            <c:showVal val="1"/>
          </c:dLbls>
          <c:cat>
            <c:strRef>
              <c:f>'Estadio Seguro'!$D$2:$L$2</c:f>
              <c:strCache>
                <c:ptCount val="9"/>
                <c:pt idx="0">
                  <c:v>ago. 12</c:v>
                </c:pt>
                <c:pt idx="1">
                  <c:v>sep. 12</c:v>
                </c:pt>
                <c:pt idx="2">
                  <c:v>oct. 12</c:v>
                </c:pt>
                <c:pt idx="3">
                  <c:v>nov. 12</c:v>
                </c:pt>
                <c:pt idx="4">
                  <c:v>abr. 13</c:v>
                </c:pt>
                <c:pt idx="5">
                  <c:v>may.13</c:v>
                </c:pt>
                <c:pt idx="6">
                  <c:v>jun.13</c:v>
                </c:pt>
                <c:pt idx="7">
                  <c:v>jul.13</c:v>
                </c:pt>
                <c:pt idx="8">
                  <c:v>ago.13</c:v>
                </c:pt>
              </c:strCache>
            </c:strRef>
          </c:cat>
          <c:val>
            <c:numRef>
              <c:f>'Estadio Seguro'!$D$3:$L$3</c:f>
              <c:numCache>
                <c:formatCode>General</c:formatCode>
                <c:ptCount val="9"/>
                <c:pt idx="0">
                  <c:v>3.8</c:v>
                </c:pt>
                <c:pt idx="1">
                  <c:v>3.4</c:v>
                </c:pt>
                <c:pt idx="2">
                  <c:v>3.6</c:v>
                </c:pt>
                <c:pt idx="3">
                  <c:v>3.9</c:v>
                </c:pt>
                <c:pt idx="4">
                  <c:v>3.6</c:v>
                </c:pt>
                <c:pt idx="5" formatCode="0.0">
                  <c:v>3.46</c:v>
                </c:pt>
                <c:pt idx="6">
                  <c:v>3.2</c:v>
                </c:pt>
                <c:pt idx="7">
                  <c:v>3.5</c:v>
                </c:pt>
                <c:pt idx="8">
                  <c:v>3.7</c:v>
                </c:pt>
              </c:numCache>
            </c:numRef>
          </c:val>
        </c:ser>
        <c:marker val="1"/>
        <c:axId val="99422208"/>
        <c:axId val="99423744"/>
      </c:lineChart>
      <c:catAx>
        <c:axId val="99422208"/>
        <c:scaling>
          <c:orientation val="minMax"/>
        </c:scaling>
        <c:axPos val="b"/>
        <c:tickLblPos val="nextTo"/>
        <c:txPr>
          <a:bodyPr/>
          <a:lstStyle/>
          <a:p>
            <a:pPr>
              <a:defRPr lang="es-ES" sz="1200"/>
            </a:pPr>
            <a:endParaRPr lang="es-CL"/>
          </a:p>
        </c:txPr>
        <c:crossAx val="99423744"/>
        <c:crosses val="autoZero"/>
        <c:auto val="1"/>
        <c:lblAlgn val="ctr"/>
        <c:lblOffset val="100"/>
      </c:catAx>
      <c:valAx>
        <c:axId val="99423744"/>
        <c:scaling>
          <c:orientation val="minMax"/>
          <c:max val="7"/>
          <c:min val="1"/>
        </c:scaling>
        <c:axPos val="l"/>
        <c:numFmt formatCode="General" sourceLinked="1"/>
        <c:tickLblPos val="nextTo"/>
        <c:txPr>
          <a:bodyPr/>
          <a:lstStyle/>
          <a:p>
            <a:pPr>
              <a:defRPr lang="es-ES" sz="1200"/>
            </a:pPr>
            <a:endParaRPr lang="es-CL"/>
          </a:p>
        </c:txPr>
        <c:crossAx val="99422208"/>
        <c:crosses val="autoZero"/>
        <c:crossBetween val="between"/>
      </c:valAx>
    </c:plotArea>
    <c:plotVisOnly val="1"/>
  </c:chart>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es-CL"/>
  <c:chart>
    <c:plotArea>
      <c:layout>
        <c:manualLayout>
          <c:layoutTarget val="inner"/>
          <c:xMode val="edge"/>
          <c:yMode val="edge"/>
          <c:x val="0.11259711286089238"/>
          <c:y val="7.407407407407407E-2"/>
          <c:w val="0.84295844269466313"/>
          <c:h val="0.80212962962962964"/>
        </c:manualLayout>
      </c:layout>
      <c:barChart>
        <c:barDir val="col"/>
        <c:grouping val="clustered"/>
        <c:ser>
          <c:idx val="0"/>
          <c:order val="0"/>
          <c:spPr>
            <a:solidFill>
              <a:srgbClr val="2D2DB9"/>
            </a:solidFill>
          </c:spPr>
          <c:dLbls>
            <c:txPr>
              <a:bodyPr/>
              <a:lstStyle/>
              <a:p>
                <a:pPr>
                  <a:defRPr sz="1400"/>
                </a:pPr>
                <a:endParaRPr lang="es-CL"/>
              </a:p>
            </c:txPr>
            <c:showVal val="1"/>
          </c:dLbls>
          <c:cat>
            <c:strRef>
              <c:f>'P7'!$C$4:$H$4</c:f>
              <c:strCache>
                <c:ptCount val="6"/>
                <c:pt idx="0">
                  <c:v>Dic. 12</c:v>
                </c:pt>
                <c:pt idx="1">
                  <c:v>Abr. 13</c:v>
                </c:pt>
                <c:pt idx="2">
                  <c:v>May.13</c:v>
                </c:pt>
                <c:pt idx="3">
                  <c:v>jun.13</c:v>
                </c:pt>
                <c:pt idx="4">
                  <c:v>jul.13</c:v>
                </c:pt>
                <c:pt idx="5">
                  <c:v>ago.13</c:v>
                </c:pt>
              </c:strCache>
            </c:strRef>
          </c:cat>
          <c:val>
            <c:numRef>
              <c:f>'P7'!$C$5:$H$5</c:f>
              <c:numCache>
                <c:formatCode>0.0%</c:formatCode>
                <c:ptCount val="6"/>
                <c:pt idx="0">
                  <c:v>0.749</c:v>
                </c:pt>
                <c:pt idx="1">
                  <c:v>0.76200000000000001</c:v>
                </c:pt>
                <c:pt idx="2">
                  <c:v>0.78800000000000003</c:v>
                </c:pt>
                <c:pt idx="3">
                  <c:v>0.77300000000000002</c:v>
                </c:pt>
                <c:pt idx="4">
                  <c:v>0.73099999999999998</c:v>
                </c:pt>
                <c:pt idx="5">
                  <c:v>0.71</c:v>
                </c:pt>
              </c:numCache>
            </c:numRef>
          </c:val>
        </c:ser>
        <c:axId val="90972160"/>
        <c:axId val="90974464"/>
      </c:barChart>
      <c:catAx>
        <c:axId val="90972160"/>
        <c:scaling>
          <c:orientation val="minMax"/>
        </c:scaling>
        <c:axPos val="b"/>
        <c:tickLblPos val="nextTo"/>
        <c:txPr>
          <a:bodyPr/>
          <a:lstStyle/>
          <a:p>
            <a:pPr>
              <a:defRPr sz="1200"/>
            </a:pPr>
            <a:endParaRPr lang="es-CL"/>
          </a:p>
        </c:txPr>
        <c:crossAx val="90974464"/>
        <c:crosses val="autoZero"/>
        <c:auto val="1"/>
        <c:lblAlgn val="ctr"/>
        <c:lblOffset val="100"/>
      </c:catAx>
      <c:valAx>
        <c:axId val="90974464"/>
        <c:scaling>
          <c:orientation val="minMax"/>
          <c:min val="0.65000000000000036"/>
        </c:scaling>
        <c:axPos val="l"/>
        <c:numFmt formatCode="0.0%" sourceLinked="1"/>
        <c:tickLblPos val="nextTo"/>
        <c:txPr>
          <a:bodyPr/>
          <a:lstStyle/>
          <a:p>
            <a:pPr>
              <a:defRPr sz="1200"/>
            </a:pPr>
            <a:endParaRPr lang="es-CL"/>
          </a:p>
        </c:txPr>
        <c:crossAx val="90972160"/>
        <c:crosses val="autoZero"/>
        <c:crossBetween val="between"/>
        <c:majorUnit val="0.05"/>
      </c:valAx>
    </c:plotArea>
    <c:plotVisOnly val="1"/>
  </c:chart>
  <c:externalData r:id="rId1"/>
</c:chartSpace>
</file>

<file path=ppt/charts/chart16.xml><?xml version="1.0" encoding="utf-8"?>
<c:chartSpace xmlns:c="http://schemas.openxmlformats.org/drawingml/2006/chart" xmlns:a="http://schemas.openxmlformats.org/drawingml/2006/main" xmlns:r="http://schemas.openxmlformats.org/officeDocument/2006/relationships">
  <c:lang val="es-CL"/>
  <c:chart>
    <c:title>
      <c:layout/>
    </c:title>
    <c:plotArea>
      <c:layout>
        <c:manualLayout>
          <c:layoutTarget val="inner"/>
          <c:xMode val="edge"/>
          <c:yMode val="edge"/>
          <c:x val="0.14573374231268138"/>
          <c:y val="0.20435902460875163"/>
          <c:w val="0.84408092738407781"/>
          <c:h val="0.55308617672790816"/>
        </c:manualLayout>
      </c:layout>
      <c:barChart>
        <c:barDir val="col"/>
        <c:grouping val="clustered"/>
        <c:ser>
          <c:idx val="0"/>
          <c:order val="0"/>
          <c:tx>
            <c:strRef>
              <c:f>'P8'!$B$3</c:f>
              <c:strCache>
                <c:ptCount val="1"/>
                <c:pt idx="0">
                  <c:v>SI, DEBIESE ACATAR LA RESOLUCIÓN DE LA HAYA</c:v>
                </c:pt>
              </c:strCache>
            </c:strRef>
          </c:tx>
          <c:spPr>
            <a:solidFill>
              <a:srgbClr val="2D2DB9"/>
            </a:solidFill>
          </c:spPr>
          <c:dLbls>
            <c:txPr>
              <a:bodyPr/>
              <a:lstStyle/>
              <a:p>
                <a:pPr>
                  <a:defRPr sz="1400"/>
                </a:pPr>
                <a:endParaRPr lang="es-CL"/>
              </a:p>
            </c:txPr>
            <c:showVal val="1"/>
          </c:dLbls>
          <c:cat>
            <c:strRef>
              <c:f>'P8'!$C$2:$I$2</c:f>
              <c:strCache>
                <c:ptCount val="7"/>
                <c:pt idx="0">
                  <c:v>nov. 12</c:v>
                </c:pt>
                <c:pt idx="1">
                  <c:v>dic. 12</c:v>
                </c:pt>
                <c:pt idx="2">
                  <c:v>abr. 13</c:v>
                </c:pt>
                <c:pt idx="3">
                  <c:v>may.13</c:v>
                </c:pt>
                <c:pt idx="4">
                  <c:v>jun.13</c:v>
                </c:pt>
                <c:pt idx="5">
                  <c:v>jul.13</c:v>
                </c:pt>
                <c:pt idx="6">
                  <c:v>ago.13</c:v>
                </c:pt>
              </c:strCache>
            </c:strRef>
          </c:cat>
          <c:val>
            <c:numRef>
              <c:f>'P8'!$C$3:$I$3</c:f>
              <c:numCache>
                <c:formatCode>0.0%</c:formatCode>
                <c:ptCount val="7"/>
                <c:pt idx="0">
                  <c:v>0.5</c:v>
                </c:pt>
                <c:pt idx="1">
                  <c:v>0.50700000000000001</c:v>
                </c:pt>
                <c:pt idx="2">
                  <c:v>0.46600000000000003</c:v>
                </c:pt>
                <c:pt idx="3">
                  <c:v>0.40600000000000003</c:v>
                </c:pt>
                <c:pt idx="4">
                  <c:v>0.434</c:v>
                </c:pt>
                <c:pt idx="5">
                  <c:v>0.40600000000000003</c:v>
                </c:pt>
                <c:pt idx="6">
                  <c:v>0.39</c:v>
                </c:pt>
              </c:numCache>
            </c:numRef>
          </c:val>
        </c:ser>
        <c:axId val="90928256"/>
        <c:axId val="90930176"/>
      </c:barChart>
      <c:catAx>
        <c:axId val="90928256"/>
        <c:scaling>
          <c:orientation val="minMax"/>
        </c:scaling>
        <c:axPos val="b"/>
        <c:tickLblPos val="nextTo"/>
        <c:txPr>
          <a:bodyPr/>
          <a:lstStyle/>
          <a:p>
            <a:pPr>
              <a:defRPr sz="1200"/>
            </a:pPr>
            <a:endParaRPr lang="es-CL"/>
          </a:p>
        </c:txPr>
        <c:crossAx val="90930176"/>
        <c:crosses val="autoZero"/>
        <c:auto val="1"/>
        <c:lblAlgn val="ctr"/>
        <c:lblOffset val="100"/>
      </c:catAx>
      <c:valAx>
        <c:axId val="90930176"/>
        <c:scaling>
          <c:orientation val="minMax"/>
          <c:max val="0.60000000000000064"/>
          <c:min val="0.35000000000000031"/>
        </c:scaling>
        <c:axPos val="l"/>
        <c:numFmt formatCode="0.0%" sourceLinked="1"/>
        <c:tickLblPos val="nextTo"/>
        <c:txPr>
          <a:bodyPr/>
          <a:lstStyle/>
          <a:p>
            <a:pPr>
              <a:defRPr sz="1200"/>
            </a:pPr>
            <a:endParaRPr lang="es-CL"/>
          </a:p>
        </c:txPr>
        <c:crossAx val="90928256"/>
        <c:crosses val="autoZero"/>
        <c:crossBetween val="between"/>
        <c:majorUnit val="0.05"/>
      </c:valAx>
    </c:plotArea>
    <c:plotVisOnly val="1"/>
  </c:chart>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es-CL"/>
  <c:chart>
    <c:title>
      <c:layout/>
    </c:title>
    <c:plotArea>
      <c:layout/>
      <c:barChart>
        <c:barDir val="col"/>
        <c:grouping val="clustered"/>
        <c:ser>
          <c:idx val="0"/>
          <c:order val="0"/>
          <c:tx>
            <c:strRef>
              <c:f>'P9'!$A$4</c:f>
              <c:strCache>
                <c:ptCount val="1"/>
                <c:pt idx="0">
                  <c:v>SI, LO ACATARÁ </c:v>
                </c:pt>
              </c:strCache>
            </c:strRef>
          </c:tx>
          <c:spPr>
            <a:solidFill>
              <a:srgbClr val="2D2DB9"/>
            </a:solidFill>
          </c:spPr>
          <c:dLbls>
            <c:txPr>
              <a:bodyPr/>
              <a:lstStyle/>
              <a:p>
                <a:pPr>
                  <a:defRPr sz="1400"/>
                </a:pPr>
                <a:endParaRPr lang="es-CL"/>
              </a:p>
            </c:txPr>
            <c:showVal val="1"/>
          </c:dLbls>
          <c:cat>
            <c:strRef>
              <c:f>'P9'!$B$3:$G$3</c:f>
              <c:strCache>
                <c:ptCount val="6"/>
                <c:pt idx="0">
                  <c:v>dic. 12</c:v>
                </c:pt>
                <c:pt idx="1">
                  <c:v>abr. 13</c:v>
                </c:pt>
                <c:pt idx="2">
                  <c:v>may.13</c:v>
                </c:pt>
                <c:pt idx="3">
                  <c:v>jun.13</c:v>
                </c:pt>
                <c:pt idx="4">
                  <c:v>jul.13</c:v>
                </c:pt>
                <c:pt idx="5">
                  <c:v>ago.13</c:v>
                </c:pt>
              </c:strCache>
            </c:strRef>
          </c:cat>
          <c:val>
            <c:numRef>
              <c:f>'P9'!$B$4:$G$4</c:f>
              <c:numCache>
                <c:formatCode>0.0%</c:formatCode>
                <c:ptCount val="6"/>
                <c:pt idx="0">
                  <c:v>0.50700000000000001</c:v>
                </c:pt>
                <c:pt idx="1">
                  <c:v>0.36</c:v>
                </c:pt>
                <c:pt idx="2">
                  <c:v>0.42399999999999999</c:v>
                </c:pt>
                <c:pt idx="3">
                  <c:v>0.45500000000000002</c:v>
                </c:pt>
                <c:pt idx="4">
                  <c:v>0.35700000000000004</c:v>
                </c:pt>
                <c:pt idx="5">
                  <c:v>0.38500000000000001</c:v>
                </c:pt>
              </c:numCache>
            </c:numRef>
          </c:val>
        </c:ser>
        <c:axId val="91509120"/>
        <c:axId val="91510656"/>
      </c:barChart>
      <c:catAx>
        <c:axId val="91509120"/>
        <c:scaling>
          <c:orientation val="minMax"/>
        </c:scaling>
        <c:axPos val="b"/>
        <c:tickLblPos val="nextTo"/>
        <c:txPr>
          <a:bodyPr/>
          <a:lstStyle/>
          <a:p>
            <a:pPr>
              <a:defRPr sz="1200"/>
            </a:pPr>
            <a:endParaRPr lang="es-CL"/>
          </a:p>
        </c:txPr>
        <c:crossAx val="91510656"/>
        <c:crosses val="autoZero"/>
        <c:auto val="1"/>
        <c:lblAlgn val="ctr"/>
        <c:lblOffset val="100"/>
      </c:catAx>
      <c:valAx>
        <c:axId val="91510656"/>
        <c:scaling>
          <c:orientation val="minMax"/>
        </c:scaling>
        <c:axPos val="l"/>
        <c:numFmt formatCode="0.0%" sourceLinked="1"/>
        <c:tickLblPos val="nextTo"/>
        <c:txPr>
          <a:bodyPr/>
          <a:lstStyle/>
          <a:p>
            <a:pPr>
              <a:defRPr sz="1200"/>
            </a:pPr>
            <a:endParaRPr lang="es-CL"/>
          </a:p>
        </c:txPr>
        <c:crossAx val="91509120"/>
        <c:crosses val="autoZero"/>
        <c:crossBetween val="between"/>
      </c:valAx>
    </c:plotArea>
    <c:plotVisOnly val="1"/>
  </c:chart>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s-CL"/>
  <c:style val="11"/>
  <c:chart>
    <c:plotArea>
      <c:layout>
        <c:manualLayout>
          <c:layoutTarget val="inner"/>
          <c:xMode val="edge"/>
          <c:yMode val="edge"/>
          <c:x val="6.8657297236764739E-2"/>
          <c:y val="0.11792689518829667"/>
          <c:w val="0.91534281474845325"/>
          <c:h val="0.77356104378837376"/>
        </c:manualLayout>
      </c:layout>
      <c:lineChart>
        <c:grouping val="standard"/>
        <c:ser>
          <c:idx val="0"/>
          <c:order val="0"/>
          <c:tx>
            <c:strRef>
              <c:f>'P10'!$A$4</c:f>
              <c:strCache>
                <c:ptCount val="1"/>
                <c:pt idx="0">
                  <c:v>ESTÁ DISMINUYENDO</c:v>
                </c:pt>
              </c:strCache>
            </c:strRef>
          </c:tx>
          <c:spPr>
            <a:ln w="34925">
              <a:solidFill>
                <a:srgbClr val="FFC000"/>
              </a:solidFill>
            </a:ln>
          </c:spPr>
          <c:marker>
            <c:symbol val="square"/>
            <c:size val="5"/>
            <c:spPr>
              <a:solidFill>
                <a:srgbClr val="1F497D"/>
              </a:solidFill>
            </c:spPr>
          </c:marker>
          <c:dLbls>
            <c:dLbl>
              <c:idx val="3"/>
              <c:layout>
                <c:manualLayout>
                  <c:x val="7.1110613399031327E-3"/>
                  <c:y val="3.7606574393718492E-2"/>
                </c:manualLayout>
              </c:layout>
              <c:dLblPos val="b"/>
              <c:showVal val="1"/>
            </c:dLbl>
            <c:dLbl>
              <c:idx val="8"/>
              <c:layout>
                <c:manualLayout>
                  <c:x val="2.1333184019709527E-2"/>
                  <c:y val="-0.1128197231811555"/>
                </c:manualLayout>
              </c:layout>
              <c:dLblPos val="b"/>
              <c:showVal val="1"/>
            </c:dLbl>
            <c:txPr>
              <a:bodyPr/>
              <a:lstStyle/>
              <a:p>
                <a:pPr>
                  <a:defRPr lang="es-ES" sz="1200"/>
                </a:pPr>
                <a:endParaRPr lang="es-CL"/>
              </a:p>
            </c:txPr>
            <c:dLblPos val="b"/>
            <c:showVal val="1"/>
          </c:dLbls>
          <c:cat>
            <c:strRef>
              <c:f>'P10'!$C$3:$K$3</c:f>
              <c:strCache>
                <c:ptCount val="9"/>
                <c:pt idx="0">
                  <c:v>ago. 12</c:v>
                </c:pt>
                <c:pt idx="1">
                  <c:v>sep. 12</c:v>
                </c:pt>
                <c:pt idx="2">
                  <c:v>oct. 12</c:v>
                </c:pt>
                <c:pt idx="3">
                  <c:v>nov. 12</c:v>
                </c:pt>
                <c:pt idx="4">
                  <c:v>abr. 13</c:v>
                </c:pt>
                <c:pt idx="5">
                  <c:v>may.13</c:v>
                </c:pt>
                <c:pt idx="6">
                  <c:v>jun.13</c:v>
                </c:pt>
                <c:pt idx="7">
                  <c:v>jul.13</c:v>
                </c:pt>
                <c:pt idx="8">
                  <c:v>ago.13</c:v>
                </c:pt>
              </c:strCache>
            </c:strRef>
          </c:cat>
          <c:val>
            <c:numRef>
              <c:f>'P10'!$C$4:$K$4</c:f>
              <c:numCache>
                <c:formatCode>0.0%</c:formatCode>
                <c:ptCount val="9"/>
                <c:pt idx="0">
                  <c:v>0.23200000000000001</c:v>
                </c:pt>
                <c:pt idx="1">
                  <c:v>0.29899999999999999</c:v>
                </c:pt>
                <c:pt idx="2">
                  <c:v>0.24099999999999999</c:v>
                </c:pt>
                <c:pt idx="3">
                  <c:v>0.253</c:v>
                </c:pt>
                <c:pt idx="4">
                  <c:v>0.36299999999999999</c:v>
                </c:pt>
                <c:pt idx="5">
                  <c:v>0.30399999999999999</c:v>
                </c:pt>
                <c:pt idx="6">
                  <c:v>0.22500000000000001</c:v>
                </c:pt>
                <c:pt idx="7">
                  <c:v>0.25600000000000001</c:v>
                </c:pt>
                <c:pt idx="8">
                  <c:v>0.27300000000000002</c:v>
                </c:pt>
              </c:numCache>
            </c:numRef>
          </c:val>
        </c:ser>
        <c:ser>
          <c:idx val="1"/>
          <c:order val="1"/>
          <c:tx>
            <c:strRef>
              <c:f>'P10'!$A$5</c:f>
              <c:strCache>
                <c:ptCount val="1"/>
                <c:pt idx="0">
                  <c:v>ESTÁ AUMENTANDO</c:v>
                </c:pt>
              </c:strCache>
            </c:strRef>
          </c:tx>
          <c:spPr>
            <a:ln w="34925">
              <a:solidFill>
                <a:schemeClr val="accent6"/>
              </a:solidFill>
            </a:ln>
          </c:spPr>
          <c:marker>
            <c:symbol val="square"/>
            <c:size val="5"/>
            <c:spPr>
              <a:solidFill>
                <a:schemeClr val="accent6"/>
              </a:solidFill>
            </c:spPr>
          </c:marker>
          <c:dLbls>
            <c:dLbl>
              <c:idx val="8"/>
              <c:layout>
                <c:manualLayout>
                  <c:x val="1.2444357344830482E-2"/>
                  <c:y val="7.521314878743704E-2"/>
                </c:manualLayout>
              </c:layout>
              <c:dLblPos val="t"/>
              <c:showVal val="1"/>
            </c:dLbl>
            <c:txPr>
              <a:bodyPr/>
              <a:lstStyle/>
              <a:p>
                <a:pPr>
                  <a:defRPr lang="es-ES" sz="1200"/>
                </a:pPr>
                <a:endParaRPr lang="es-CL"/>
              </a:p>
            </c:txPr>
            <c:dLblPos val="t"/>
            <c:showVal val="1"/>
          </c:dLbls>
          <c:cat>
            <c:strRef>
              <c:f>'P10'!$C$3:$K$3</c:f>
              <c:strCache>
                <c:ptCount val="9"/>
                <c:pt idx="0">
                  <c:v>ago. 12</c:v>
                </c:pt>
                <c:pt idx="1">
                  <c:v>sep. 12</c:v>
                </c:pt>
                <c:pt idx="2">
                  <c:v>oct. 12</c:v>
                </c:pt>
                <c:pt idx="3">
                  <c:v>nov. 12</c:v>
                </c:pt>
                <c:pt idx="4">
                  <c:v>abr. 13</c:v>
                </c:pt>
                <c:pt idx="5">
                  <c:v>may.13</c:v>
                </c:pt>
                <c:pt idx="6">
                  <c:v>jun.13</c:v>
                </c:pt>
                <c:pt idx="7">
                  <c:v>jul.13</c:v>
                </c:pt>
                <c:pt idx="8">
                  <c:v>ago.13</c:v>
                </c:pt>
              </c:strCache>
            </c:strRef>
          </c:cat>
          <c:val>
            <c:numRef>
              <c:f>'P10'!$C$5:$K$5</c:f>
              <c:numCache>
                <c:formatCode>0.0%</c:formatCode>
                <c:ptCount val="9"/>
                <c:pt idx="0">
                  <c:v>0.255</c:v>
                </c:pt>
                <c:pt idx="1">
                  <c:v>0.17599999999999999</c:v>
                </c:pt>
                <c:pt idx="2">
                  <c:v>0.22900000000000001</c:v>
                </c:pt>
                <c:pt idx="3">
                  <c:v>0.23699999999999999</c:v>
                </c:pt>
                <c:pt idx="4">
                  <c:v>0.17799999999999999</c:v>
                </c:pt>
                <c:pt idx="5">
                  <c:v>0.20399999999999999</c:v>
                </c:pt>
                <c:pt idx="6">
                  <c:v>0.23399999999999999</c:v>
                </c:pt>
                <c:pt idx="7">
                  <c:v>0.254</c:v>
                </c:pt>
                <c:pt idx="8" formatCode="0%">
                  <c:v>0.23300000000000001</c:v>
                </c:pt>
              </c:numCache>
            </c:numRef>
          </c:val>
        </c:ser>
        <c:marker val="1"/>
        <c:axId val="92310912"/>
        <c:axId val="92861952"/>
      </c:lineChart>
      <c:catAx>
        <c:axId val="92310912"/>
        <c:scaling>
          <c:orientation val="minMax"/>
        </c:scaling>
        <c:axPos val="b"/>
        <c:tickLblPos val="nextTo"/>
        <c:txPr>
          <a:bodyPr/>
          <a:lstStyle/>
          <a:p>
            <a:pPr>
              <a:defRPr lang="es-ES" sz="1200"/>
            </a:pPr>
            <a:endParaRPr lang="es-CL"/>
          </a:p>
        </c:txPr>
        <c:crossAx val="92861952"/>
        <c:crosses val="autoZero"/>
        <c:auto val="1"/>
        <c:lblAlgn val="ctr"/>
        <c:lblOffset val="100"/>
      </c:catAx>
      <c:valAx>
        <c:axId val="92861952"/>
        <c:scaling>
          <c:orientation val="minMax"/>
        </c:scaling>
        <c:axPos val="l"/>
        <c:numFmt formatCode="0%" sourceLinked="0"/>
        <c:tickLblPos val="nextTo"/>
        <c:txPr>
          <a:bodyPr/>
          <a:lstStyle/>
          <a:p>
            <a:pPr>
              <a:defRPr lang="es-ES" sz="1200"/>
            </a:pPr>
            <a:endParaRPr lang="es-CL"/>
          </a:p>
        </c:txPr>
        <c:crossAx val="92310912"/>
        <c:crosses val="autoZero"/>
        <c:crossBetween val="between"/>
      </c:valAx>
    </c:plotArea>
    <c:legend>
      <c:legendPos val="t"/>
      <c:layout/>
      <c:txPr>
        <a:bodyPr/>
        <a:lstStyle/>
        <a:p>
          <a:pPr>
            <a:defRPr lang="es-ES" sz="1200"/>
          </a:pPr>
          <a:endParaRPr lang="es-CL"/>
        </a:p>
      </c:txPr>
    </c:legend>
    <c:plotVisOnly val="1"/>
  </c:chart>
  <c:externalData r:id="rId1"/>
</c:chartSpace>
</file>

<file path=ppt/charts/chart19.xml><?xml version="1.0" encoding="utf-8"?>
<c:chartSpace xmlns:c="http://schemas.openxmlformats.org/drawingml/2006/chart" xmlns:a="http://schemas.openxmlformats.org/drawingml/2006/main" xmlns:r="http://schemas.openxmlformats.org/officeDocument/2006/relationships">
  <c:lang val="es-CL"/>
  <c:style val="11"/>
  <c:chart>
    <c:plotArea>
      <c:layout/>
      <c:lineChart>
        <c:grouping val="standard"/>
        <c:ser>
          <c:idx val="0"/>
          <c:order val="0"/>
          <c:tx>
            <c:strRef>
              <c:f>'P11'!$A$4</c:f>
              <c:strCache>
                <c:ptCount val="1"/>
                <c:pt idx="0">
                  <c:v>ESTÁ DISMINUYENDO</c:v>
                </c:pt>
              </c:strCache>
            </c:strRef>
          </c:tx>
          <c:spPr>
            <a:ln>
              <a:solidFill>
                <a:schemeClr val="accent6"/>
              </a:solidFill>
            </a:ln>
          </c:spPr>
          <c:marker>
            <c:symbol val="none"/>
          </c:marker>
          <c:dLbls>
            <c:txPr>
              <a:bodyPr/>
              <a:lstStyle/>
              <a:p>
                <a:pPr>
                  <a:defRPr lang="es-ES" sz="1200"/>
                </a:pPr>
                <a:endParaRPr lang="es-CL"/>
              </a:p>
            </c:txPr>
            <c:dLblPos val="t"/>
            <c:showVal val="1"/>
          </c:dLbls>
          <c:cat>
            <c:strRef>
              <c:f>'P11'!$C$3:$K$3</c:f>
              <c:strCache>
                <c:ptCount val="9"/>
                <c:pt idx="0">
                  <c:v>ago. 12</c:v>
                </c:pt>
                <c:pt idx="1">
                  <c:v>sep. 12</c:v>
                </c:pt>
                <c:pt idx="2">
                  <c:v>oct. 12</c:v>
                </c:pt>
                <c:pt idx="3">
                  <c:v>nov. 12</c:v>
                </c:pt>
                <c:pt idx="4">
                  <c:v>abr. 13</c:v>
                </c:pt>
                <c:pt idx="5">
                  <c:v>may.13</c:v>
                </c:pt>
                <c:pt idx="6">
                  <c:v>jun.13</c:v>
                </c:pt>
                <c:pt idx="7">
                  <c:v>jul.13</c:v>
                </c:pt>
                <c:pt idx="8">
                  <c:v>ago.13</c:v>
                </c:pt>
              </c:strCache>
            </c:strRef>
          </c:cat>
          <c:val>
            <c:numRef>
              <c:f>'P11'!$C$4:$K$4</c:f>
              <c:numCache>
                <c:formatCode>0.0%</c:formatCode>
                <c:ptCount val="9"/>
                <c:pt idx="0">
                  <c:v>0.106</c:v>
                </c:pt>
                <c:pt idx="1">
                  <c:v>0.125</c:v>
                </c:pt>
                <c:pt idx="2">
                  <c:v>0.13900000000000001</c:v>
                </c:pt>
                <c:pt idx="3">
                  <c:v>0.10299999999999999</c:v>
                </c:pt>
                <c:pt idx="4">
                  <c:v>0.128</c:v>
                </c:pt>
                <c:pt idx="5">
                  <c:v>0.112</c:v>
                </c:pt>
                <c:pt idx="6">
                  <c:v>8.5000000000000006E-2</c:v>
                </c:pt>
                <c:pt idx="7">
                  <c:v>0.11</c:v>
                </c:pt>
                <c:pt idx="8">
                  <c:v>0.123</c:v>
                </c:pt>
              </c:numCache>
            </c:numRef>
          </c:val>
        </c:ser>
        <c:ser>
          <c:idx val="1"/>
          <c:order val="1"/>
          <c:tx>
            <c:strRef>
              <c:f>'P11'!$A$5</c:f>
              <c:strCache>
                <c:ptCount val="1"/>
                <c:pt idx="0">
                  <c:v>ESTÁ AUMENTANDO</c:v>
                </c:pt>
              </c:strCache>
            </c:strRef>
          </c:tx>
          <c:spPr>
            <a:ln>
              <a:solidFill>
                <a:srgbClr val="FFC000"/>
              </a:solidFill>
            </a:ln>
          </c:spPr>
          <c:marker>
            <c:symbol val="none"/>
          </c:marker>
          <c:dLbls>
            <c:txPr>
              <a:bodyPr/>
              <a:lstStyle/>
              <a:p>
                <a:pPr>
                  <a:defRPr lang="es-ES" sz="1200"/>
                </a:pPr>
                <a:endParaRPr lang="es-CL"/>
              </a:p>
            </c:txPr>
            <c:dLblPos val="t"/>
            <c:showVal val="1"/>
          </c:dLbls>
          <c:cat>
            <c:strRef>
              <c:f>'P11'!$C$3:$K$3</c:f>
              <c:strCache>
                <c:ptCount val="9"/>
                <c:pt idx="0">
                  <c:v>ago. 12</c:v>
                </c:pt>
                <c:pt idx="1">
                  <c:v>sep. 12</c:v>
                </c:pt>
                <c:pt idx="2">
                  <c:v>oct. 12</c:v>
                </c:pt>
                <c:pt idx="3">
                  <c:v>nov. 12</c:v>
                </c:pt>
                <c:pt idx="4">
                  <c:v>abr. 13</c:v>
                </c:pt>
                <c:pt idx="5">
                  <c:v>may.13</c:v>
                </c:pt>
                <c:pt idx="6">
                  <c:v>jun.13</c:v>
                </c:pt>
                <c:pt idx="7">
                  <c:v>jul.13</c:v>
                </c:pt>
                <c:pt idx="8">
                  <c:v>ago.13</c:v>
                </c:pt>
              </c:strCache>
            </c:strRef>
          </c:cat>
          <c:val>
            <c:numRef>
              <c:f>'P11'!$C$5:$K$5</c:f>
              <c:numCache>
                <c:formatCode>0.0%</c:formatCode>
                <c:ptCount val="9"/>
                <c:pt idx="0">
                  <c:v>0.44500000000000001</c:v>
                </c:pt>
                <c:pt idx="1">
                  <c:v>0.38</c:v>
                </c:pt>
                <c:pt idx="2">
                  <c:v>0.4</c:v>
                </c:pt>
                <c:pt idx="3">
                  <c:v>0.44700000000000001</c:v>
                </c:pt>
                <c:pt idx="4">
                  <c:v>0.40799999999999997</c:v>
                </c:pt>
                <c:pt idx="5">
                  <c:v>0.436</c:v>
                </c:pt>
                <c:pt idx="6">
                  <c:v>0.45500000000000002</c:v>
                </c:pt>
                <c:pt idx="7">
                  <c:v>0.44400000000000001</c:v>
                </c:pt>
                <c:pt idx="8">
                  <c:v>0.438</c:v>
                </c:pt>
              </c:numCache>
            </c:numRef>
          </c:val>
        </c:ser>
        <c:marker val="1"/>
        <c:axId val="93695360"/>
        <c:axId val="95034752"/>
      </c:lineChart>
      <c:catAx>
        <c:axId val="93695360"/>
        <c:scaling>
          <c:orientation val="minMax"/>
        </c:scaling>
        <c:axPos val="b"/>
        <c:tickLblPos val="nextTo"/>
        <c:txPr>
          <a:bodyPr/>
          <a:lstStyle/>
          <a:p>
            <a:pPr>
              <a:defRPr lang="es-ES" sz="1200"/>
            </a:pPr>
            <a:endParaRPr lang="es-CL"/>
          </a:p>
        </c:txPr>
        <c:crossAx val="95034752"/>
        <c:crosses val="autoZero"/>
        <c:auto val="1"/>
        <c:lblAlgn val="ctr"/>
        <c:lblOffset val="100"/>
      </c:catAx>
      <c:valAx>
        <c:axId val="95034752"/>
        <c:scaling>
          <c:orientation val="minMax"/>
        </c:scaling>
        <c:axPos val="l"/>
        <c:numFmt formatCode="0%" sourceLinked="0"/>
        <c:tickLblPos val="nextTo"/>
        <c:txPr>
          <a:bodyPr/>
          <a:lstStyle/>
          <a:p>
            <a:pPr>
              <a:defRPr lang="es-ES" sz="1200"/>
            </a:pPr>
            <a:endParaRPr lang="es-CL"/>
          </a:p>
        </c:txPr>
        <c:crossAx val="93695360"/>
        <c:crosses val="autoZero"/>
        <c:crossBetween val="between"/>
      </c:valAx>
    </c:plotArea>
    <c:legend>
      <c:legendPos val="t"/>
      <c:layout/>
      <c:txPr>
        <a:bodyPr/>
        <a:lstStyle/>
        <a:p>
          <a:pPr>
            <a:defRPr lang="es-ES" sz="1200"/>
          </a:pPr>
          <a:endParaRPr lang="es-CL"/>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CL"/>
  <c:chart>
    <c:plotArea>
      <c:layout/>
      <c:barChart>
        <c:barDir val="bar"/>
        <c:grouping val="clustered"/>
        <c:ser>
          <c:idx val="0"/>
          <c:order val="0"/>
          <c:spPr>
            <a:solidFill>
              <a:schemeClr val="accent6"/>
            </a:solidFill>
          </c:spPr>
          <c:dLbls>
            <c:txPr>
              <a:bodyPr/>
              <a:lstStyle/>
              <a:p>
                <a:pPr>
                  <a:defRPr sz="1400"/>
                </a:pPr>
                <a:endParaRPr lang="es-CL"/>
              </a:p>
            </c:txPr>
            <c:showVal val="1"/>
          </c:dLbls>
          <c:cat>
            <c:strRef>
              <c:f>Sheet1!$B$14:$B$20</c:f>
              <c:strCache>
                <c:ptCount val="7"/>
                <c:pt idx="0">
                  <c:v>NS-NR</c:v>
                </c:pt>
                <c:pt idx="1">
                  <c:v> Santiago Wanderers</c:v>
                </c:pt>
                <c:pt idx="2">
                  <c:v> Unión Española</c:v>
                </c:pt>
                <c:pt idx="3">
                  <c:v> Otros</c:v>
                </c:pt>
                <c:pt idx="4">
                  <c:v> Universidad Católica</c:v>
                </c:pt>
                <c:pt idx="5">
                  <c:v> Universidad de Chile</c:v>
                </c:pt>
                <c:pt idx="6">
                  <c:v> Colo Colo</c:v>
                </c:pt>
              </c:strCache>
            </c:strRef>
          </c:cat>
          <c:val>
            <c:numRef>
              <c:f>Sheet1!$C$14:$C$20</c:f>
              <c:numCache>
                <c:formatCode>####.0</c:formatCode>
                <c:ptCount val="7"/>
                <c:pt idx="0">
                  <c:v>12.115384615384615</c:v>
                </c:pt>
                <c:pt idx="1">
                  <c:v>1.7307692307692308</c:v>
                </c:pt>
                <c:pt idx="2">
                  <c:v>1.9230769230769231</c:v>
                </c:pt>
                <c:pt idx="3">
                  <c:v>6.9230769230769234</c:v>
                </c:pt>
                <c:pt idx="4">
                  <c:v>7.3076923076923084</c:v>
                </c:pt>
                <c:pt idx="5">
                  <c:v>29.423076923076923</c:v>
                </c:pt>
                <c:pt idx="6">
                  <c:v>40.57692307692308</c:v>
                </c:pt>
              </c:numCache>
            </c:numRef>
          </c:val>
        </c:ser>
        <c:axId val="60444032"/>
        <c:axId val="60855424"/>
      </c:barChart>
      <c:catAx>
        <c:axId val="60444032"/>
        <c:scaling>
          <c:orientation val="minMax"/>
        </c:scaling>
        <c:axPos val="l"/>
        <c:numFmt formatCode="General" sourceLinked="1"/>
        <c:tickLblPos val="nextTo"/>
        <c:txPr>
          <a:bodyPr/>
          <a:lstStyle/>
          <a:p>
            <a:pPr>
              <a:defRPr sz="1200"/>
            </a:pPr>
            <a:endParaRPr lang="es-CL"/>
          </a:p>
        </c:txPr>
        <c:crossAx val="60855424"/>
        <c:crosses val="autoZero"/>
        <c:auto val="1"/>
        <c:lblAlgn val="ctr"/>
        <c:lblOffset val="100"/>
      </c:catAx>
      <c:valAx>
        <c:axId val="60855424"/>
        <c:scaling>
          <c:orientation val="minMax"/>
        </c:scaling>
        <c:axPos val="b"/>
        <c:numFmt formatCode="####.0" sourceLinked="1"/>
        <c:tickLblPos val="nextTo"/>
        <c:txPr>
          <a:bodyPr/>
          <a:lstStyle/>
          <a:p>
            <a:pPr>
              <a:defRPr sz="1200"/>
            </a:pPr>
            <a:endParaRPr lang="es-CL"/>
          </a:p>
        </c:txPr>
        <c:crossAx val="60444032"/>
        <c:crosses val="autoZero"/>
        <c:crossBetween val="between"/>
      </c:valAx>
    </c:plotArea>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s-CL"/>
  <c:chart>
    <c:plotArea>
      <c:layout/>
      <c:barChart>
        <c:barDir val="bar"/>
        <c:grouping val="clustered"/>
        <c:ser>
          <c:idx val="0"/>
          <c:order val="0"/>
          <c:spPr>
            <a:solidFill>
              <a:srgbClr val="2D2DB9"/>
            </a:solidFill>
          </c:spPr>
          <c:dLbls>
            <c:txPr>
              <a:bodyPr/>
              <a:lstStyle/>
              <a:p>
                <a:pPr>
                  <a:defRPr sz="1400" b="1"/>
                </a:pPr>
                <a:endParaRPr lang="es-CL"/>
              </a:p>
            </c:txPr>
            <c:showVal val="1"/>
          </c:dLbls>
          <c:cat>
            <c:strRef>
              <c:f>Sheet1!$B$11:$B$14</c:f>
              <c:strCache>
                <c:ptCount val="4"/>
                <c:pt idx="0">
                  <c:v>NS-NR</c:v>
                </c:pt>
                <c:pt idx="1">
                  <c:v>MASSÚ</c:v>
                </c:pt>
                <c:pt idx="2">
                  <c:v>GONZÁLEZ</c:v>
                </c:pt>
                <c:pt idx="3">
                  <c:v>RIOS</c:v>
                </c:pt>
              </c:strCache>
            </c:strRef>
          </c:cat>
          <c:val>
            <c:numRef>
              <c:f>Sheet1!$C$11:$C$14</c:f>
              <c:numCache>
                <c:formatCode>####.0</c:formatCode>
                <c:ptCount val="4"/>
                <c:pt idx="0">
                  <c:v>1.3461538461538463</c:v>
                </c:pt>
                <c:pt idx="1">
                  <c:v>17.307692307692307</c:v>
                </c:pt>
                <c:pt idx="2">
                  <c:v>29.03846153846154</c:v>
                </c:pt>
                <c:pt idx="3">
                  <c:v>52.307692307692314</c:v>
                </c:pt>
              </c:numCache>
            </c:numRef>
          </c:val>
        </c:ser>
        <c:axId val="33022720"/>
        <c:axId val="33366016"/>
      </c:barChart>
      <c:catAx>
        <c:axId val="33022720"/>
        <c:scaling>
          <c:orientation val="minMax"/>
        </c:scaling>
        <c:axPos val="l"/>
        <c:numFmt formatCode="General" sourceLinked="1"/>
        <c:tickLblPos val="nextTo"/>
        <c:txPr>
          <a:bodyPr/>
          <a:lstStyle/>
          <a:p>
            <a:pPr>
              <a:defRPr sz="1200"/>
            </a:pPr>
            <a:endParaRPr lang="es-CL"/>
          </a:p>
        </c:txPr>
        <c:crossAx val="33366016"/>
        <c:crosses val="autoZero"/>
        <c:auto val="1"/>
        <c:lblAlgn val="ctr"/>
        <c:lblOffset val="100"/>
      </c:catAx>
      <c:valAx>
        <c:axId val="33366016"/>
        <c:scaling>
          <c:orientation val="minMax"/>
        </c:scaling>
        <c:axPos val="b"/>
        <c:numFmt formatCode="####.0" sourceLinked="1"/>
        <c:tickLblPos val="nextTo"/>
        <c:txPr>
          <a:bodyPr/>
          <a:lstStyle/>
          <a:p>
            <a:pPr>
              <a:defRPr sz="1200"/>
            </a:pPr>
            <a:endParaRPr lang="es-CL"/>
          </a:p>
        </c:txPr>
        <c:crossAx val="33022720"/>
        <c:crosses val="autoZero"/>
        <c:crossBetween val="between"/>
      </c:valAx>
    </c:plotArea>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s-CL"/>
  <c:style val="11"/>
  <c:chart>
    <c:title>
      <c:tx>
        <c:rich>
          <a:bodyPr/>
          <a:lstStyle/>
          <a:p>
            <a:pPr>
              <a:defRPr lang="es-ES"/>
            </a:pPr>
            <a:r>
              <a:rPr lang="en-US"/>
              <a:t>% A favor</a:t>
            </a:r>
          </a:p>
        </c:rich>
      </c:tx>
      <c:layout>
        <c:manualLayout>
          <c:xMode val="edge"/>
          <c:yMode val="edge"/>
          <c:x val="0.38802077865266926"/>
          <c:y val="5.0965257162953477E-2"/>
        </c:manualLayout>
      </c:layout>
    </c:title>
    <c:plotArea>
      <c:layout/>
      <c:lineChart>
        <c:grouping val="standard"/>
        <c:ser>
          <c:idx val="0"/>
          <c:order val="0"/>
          <c:tx>
            <c:strRef>
              <c:f>'P2'!$A$5</c:f>
              <c:strCache>
                <c:ptCount val="1"/>
                <c:pt idx="0">
                  <c:v>A favor</c:v>
                </c:pt>
              </c:strCache>
            </c:strRef>
          </c:tx>
          <c:spPr>
            <a:ln>
              <a:solidFill>
                <a:schemeClr val="accent6"/>
              </a:solidFill>
            </a:ln>
          </c:spPr>
          <c:marker>
            <c:symbol val="diamond"/>
            <c:size val="9"/>
            <c:spPr>
              <a:solidFill>
                <a:srgbClr val="2D2DB9"/>
              </a:solidFill>
            </c:spPr>
          </c:marker>
          <c:dLbls>
            <c:dLbl>
              <c:idx val="5"/>
              <c:layout>
                <c:manualLayout>
                  <c:x val="-7.2561850407174824E-3"/>
                  <c:y val="3.6213738305062249E-2"/>
                </c:manualLayout>
              </c:layout>
              <c:showVal val="1"/>
            </c:dLbl>
            <c:dLbl>
              <c:idx val="6"/>
              <c:layout>
                <c:manualLayout>
                  <c:x val="3.6280925203587412E-3"/>
                  <c:y val="-3.2921580277329318E-2"/>
                </c:manualLayout>
              </c:layout>
              <c:showVal val="1"/>
            </c:dLbl>
            <c:dLbl>
              <c:idx val="9"/>
              <c:layout>
                <c:manualLayout>
                  <c:x val="0"/>
                  <c:y val="-5.9258844499192775E-2"/>
                </c:manualLayout>
              </c:layout>
              <c:showVal val="1"/>
            </c:dLbl>
            <c:txPr>
              <a:bodyPr/>
              <a:lstStyle/>
              <a:p>
                <a:pPr>
                  <a:defRPr sz="1200"/>
                </a:pPr>
                <a:endParaRPr lang="es-CL"/>
              </a:p>
            </c:txPr>
            <c:showVal val="1"/>
          </c:dLbls>
          <c:cat>
            <c:strRef>
              <c:f>'P2'!$C$4:$L$4</c:f>
              <c:strCache>
                <c:ptCount val="10"/>
                <c:pt idx="0">
                  <c:v>jul. 12</c:v>
                </c:pt>
                <c:pt idx="1">
                  <c:v>ago. 12</c:v>
                </c:pt>
                <c:pt idx="2">
                  <c:v>sept. 12</c:v>
                </c:pt>
                <c:pt idx="3">
                  <c:v>oct. 12</c:v>
                </c:pt>
                <c:pt idx="4">
                  <c:v>nov. 12</c:v>
                </c:pt>
                <c:pt idx="5">
                  <c:v>abr. 13</c:v>
                </c:pt>
                <c:pt idx="6">
                  <c:v>may.13</c:v>
                </c:pt>
                <c:pt idx="7">
                  <c:v>jun.13</c:v>
                </c:pt>
                <c:pt idx="8">
                  <c:v>jul.13</c:v>
                </c:pt>
                <c:pt idx="9">
                  <c:v>ago.13</c:v>
                </c:pt>
              </c:strCache>
            </c:strRef>
          </c:cat>
          <c:val>
            <c:numRef>
              <c:f>'P2'!$C$5:$L$5</c:f>
              <c:numCache>
                <c:formatCode>0.0%</c:formatCode>
                <c:ptCount val="10"/>
                <c:pt idx="0">
                  <c:v>0.86399999999999999</c:v>
                </c:pt>
                <c:pt idx="1">
                  <c:v>0.82</c:v>
                </c:pt>
                <c:pt idx="2">
                  <c:v>0.80700000000000005</c:v>
                </c:pt>
                <c:pt idx="3">
                  <c:v>0.77500000000000002</c:v>
                </c:pt>
                <c:pt idx="4">
                  <c:v>0.81100000000000005</c:v>
                </c:pt>
                <c:pt idx="5">
                  <c:v>0.86</c:v>
                </c:pt>
                <c:pt idx="6">
                  <c:v>0.86</c:v>
                </c:pt>
                <c:pt idx="7">
                  <c:v>0.82799999999999996</c:v>
                </c:pt>
                <c:pt idx="8">
                  <c:v>0.78</c:v>
                </c:pt>
                <c:pt idx="9">
                  <c:v>0.81200000000000006</c:v>
                </c:pt>
              </c:numCache>
            </c:numRef>
          </c:val>
        </c:ser>
        <c:marker val="1"/>
        <c:axId val="33421184"/>
        <c:axId val="33637504"/>
      </c:lineChart>
      <c:catAx>
        <c:axId val="33421184"/>
        <c:scaling>
          <c:orientation val="minMax"/>
        </c:scaling>
        <c:axPos val="b"/>
        <c:numFmt formatCode="0.0%" sourceLinked="1"/>
        <c:tickLblPos val="nextTo"/>
        <c:txPr>
          <a:bodyPr/>
          <a:lstStyle/>
          <a:p>
            <a:pPr>
              <a:defRPr lang="es-ES" sz="1200"/>
            </a:pPr>
            <a:endParaRPr lang="es-CL"/>
          </a:p>
        </c:txPr>
        <c:crossAx val="33637504"/>
        <c:crosses val="autoZero"/>
        <c:auto val="1"/>
        <c:lblAlgn val="ctr"/>
        <c:lblOffset val="100"/>
      </c:catAx>
      <c:valAx>
        <c:axId val="33637504"/>
        <c:scaling>
          <c:orientation val="minMax"/>
        </c:scaling>
        <c:axPos val="l"/>
        <c:numFmt formatCode="0.0%" sourceLinked="1"/>
        <c:tickLblPos val="nextTo"/>
        <c:txPr>
          <a:bodyPr/>
          <a:lstStyle/>
          <a:p>
            <a:pPr>
              <a:defRPr lang="es-ES" sz="1200"/>
            </a:pPr>
            <a:endParaRPr lang="es-CL"/>
          </a:p>
        </c:txPr>
        <c:crossAx val="33421184"/>
        <c:crosses val="autoZero"/>
        <c:crossBetween val="between"/>
      </c:valAx>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s-CL"/>
  <c:chart>
    <c:title>
      <c:layout/>
    </c:title>
    <c:plotArea>
      <c:layout>
        <c:manualLayout>
          <c:layoutTarget val="inner"/>
          <c:xMode val="edge"/>
          <c:yMode val="edge"/>
          <c:x val="7.5150420570016682E-2"/>
          <c:y val="0.15641373800196837"/>
          <c:w val="0.88495603674540679"/>
          <c:h val="0.65482210557013742"/>
        </c:manualLayout>
      </c:layout>
      <c:lineChart>
        <c:grouping val="standard"/>
        <c:ser>
          <c:idx val="0"/>
          <c:order val="0"/>
          <c:tx>
            <c:strRef>
              <c:f>'P3'!$B$17</c:f>
              <c:strCache>
                <c:ptCount val="1"/>
                <c:pt idx="0">
                  <c:v>A favor</c:v>
                </c:pt>
              </c:strCache>
            </c:strRef>
          </c:tx>
          <c:spPr>
            <a:ln w="38100">
              <a:solidFill>
                <a:schemeClr val="accent6"/>
              </a:solidFill>
            </a:ln>
          </c:spPr>
          <c:marker>
            <c:symbol val="x"/>
            <c:size val="5"/>
            <c:spPr>
              <a:solidFill>
                <a:schemeClr val="accent6"/>
              </a:solidFill>
              <a:ln>
                <a:solidFill>
                  <a:schemeClr val="accent1"/>
                </a:solidFill>
              </a:ln>
            </c:spPr>
          </c:marker>
          <c:dLbls>
            <c:dLbl>
              <c:idx val="0"/>
              <c:layout>
                <c:manualLayout>
                  <c:x val="1.666666666666668E-2"/>
                  <c:y val="-4.1666666666666664E-2"/>
                </c:manualLayout>
              </c:layout>
              <c:showVal val="1"/>
            </c:dLbl>
            <c:dLbl>
              <c:idx val="1"/>
              <c:layout>
                <c:manualLayout>
                  <c:x val="-1.8912397180593438E-3"/>
                  <c:y val="6.1538030826084805E-2"/>
                </c:manualLayout>
              </c:layout>
              <c:showVal val="1"/>
            </c:dLbl>
            <c:dLbl>
              <c:idx val="2"/>
              <c:layout>
                <c:manualLayout>
                  <c:x val="9.4561985902967185E-3"/>
                  <c:y val="-4.7862912864732564E-2"/>
                </c:manualLayout>
              </c:layout>
              <c:showVal val="1"/>
            </c:dLbl>
            <c:txPr>
              <a:bodyPr/>
              <a:lstStyle/>
              <a:p>
                <a:pPr>
                  <a:defRPr sz="1400"/>
                </a:pPr>
                <a:endParaRPr lang="es-CL"/>
              </a:p>
            </c:txPr>
            <c:showVal val="1"/>
          </c:dLbls>
          <c:cat>
            <c:strRef>
              <c:f>'P3'!$C$16:$F$16</c:f>
              <c:strCache>
                <c:ptCount val="4"/>
                <c:pt idx="0">
                  <c:v>may.13</c:v>
                </c:pt>
                <c:pt idx="1">
                  <c:v>jun.13</c:v>
                </c:pt>
                <c:pt idx="2">
                  <c:v>jul.13</c:v>
                </c:pt>
                <c:pt idx="3">
                  <c:v>ago.13</c:v>
                </c:pt>
              </c:strCache>
            </c:strRef>
          </c:cat>
          <c:val>
            <c:numRef>
              <c:f>'P3'!$C$17:$F$17</c:f>
              <c:numCache>
                <c:formatCode>General</c:formatCode>
                <c:ptCount val="4"/>
                <c:pt idx="0">
                  <c:v>61.2</c:v>
                </c:pt>
                <c:pt idx="1">
                  <c:v>48.6</c:v>
                </c:pt>
                <c:pt idx="2" formatCode="_-* #,##0.0_-;\-* #,##0.0_-;_-* &quot;-&quot;??_-;_-@_-">
                  <c:v>52.4</c:v>
                </c:pt>
                <c:pt idx="3">
                  <c:v>48.7</c:v>
                </c:pt>
              </c:numCache>
            </c:numRef>
          </c:val>
        </c:ser>
        <c:marker val="1"/>
        <c:axId val="34009088"/>
        <c:axId val="34012160"/>
      </c:lineChart>
      <c:catAx>
        <c:axId val="34009088"/>
        <c:scaling>
          <c:orientation val="minMax"/>
        </c:scaling>
        <c:axPos val="b"/>
        <c:tickLblPos val="nextTo"/>
        <c:txPr>
          <a:bodyPr/>
          <a:lstStyle/>
          <a:p>
            <a:pPr>
              <a:defRPr sz="1200"/>
            </a:pPr>
            <a:endParaRPr lang="es-CL"/>
          </a:p>
        </c:txPr>
        <c:crossAx val="34012160"/>
        <c:crosses val="autoZero"/>
        <c:auto val="1"/>
        <c:lblAlgn val="ctr"/>
        <c:lblOffset val="100"/>
      </c:catAx>
      <c:valAx>
        <c:axId val="34012160"/>
        <c:scaling>
          <c:orientation val="minMax"/>
          <c:min val="40"/>
        </c:scaling>
        <c:axPos val="l"/>
        <c:numFmt formatCode="General" sourceLinked="1"/>
        <c:tickLblPos val="nextTo"/>
        <c:txPr>
          <a:bodyPr/>
          <a:lstStyle/>
          <a:p>
            <a:pPr>
              <a:defRPr sz="1200"/>
            </a:pPr>
            <a:endParaRPr lang="es-CL"/>
          </a:p>
        </c:txPr>
        <c:crossAx val="34009088"/>
        <c:crosses val="autoZero"/>
        <c:crossBetween val="between"/>
      </c:valAx>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s-CL"/>
  <c:chart>
    <c:title>
      <c:layout/>
      <c:txPr>
        <a:bodyPr/>
        <a:lstStyle/>
        <a:p>
          <a:pPr>
            <a:defRPr lang="es-ES"/>
          </a:pPr>
          <a:endParaRPr lang="es-CL"/>
        </a:p>
      </c:txPr>
    </c:title>
    <c:plotArea>
      <c:layout>
        <c:manualLayout>
          <c:layoutTarget val="inner"/>
          <c:xMode val="edge"/>
          <c:yMode val="edge"/>
          <c:x val="9.7651414361130423E-2"/>
          <c:y val="0.13135710530654399"/>
          <c:w val="0.89075446388902757"/>
          <c:h val="0.7608576408654798"/>
        </c:manualLayout>
      </c:layout>
      <c:lineChart>
        <c:grouping val="standard"/>
        <c:ser>
          <c:idx val="0"/>
          <c:order val="0"/>
          <c:tx>
            <c:strRef>
              <c:f>'P5 HA'!$B$6</c:f>
              <c:strCache>
                <c:ptCount val="1"/>
                <c:pt idx="0">
                  <c:v>% A favor</c:v>
                </c:pt>
              </c:strCache>
            </c:strRef>
          </c:tx>
          <c:spPr>
            <a:ln w="38100">
              <a:solidFill>
                <a:srgbClr val="2D2DB9"/>
              </a:solidFill>
            </a:ln>
          </c:spPr>
          <c:marker>
            <c:symbol val="square"/>
            <c:size val="5"/>
            <c:spPr>
              <a:solidFill>
                <a:srgbClr val="2D2DB9"/>
              </a:solidFill>
            </c:spPr>
          </c:marker>
          <c:dLbls>
            <c:txPr>
              <a:bodyPr/>
              <a:lstStyle/>
              <a:p>
                <a:pPr>
                  <a:defRPr lang="es-ES" sz="1200"/>
                </a:pPr>
                <a:endParaRPr lang="es-CL"/>
              </a:p>
            </c:txPr>
            <c:dLblPos val="t"/>
            <c:showVal val="1"/>
          </c:dLbls>
          <c:cat>
            <c:strRef>
              <c:f>'P5 HA'!$E$5:$M$5</c:f>
              <c:strCache>
                <c:ptCount val="9"/>
                <c:pt idx="0">
                  <c:v>ago. 12</c:v>
                </c:pt>
                <c:pt idx="1">
                  <c:v>sept. 12</c:v>
                </c:pt>
                <c:pt idx="2">
                  <c:v>oct. 12</c:v>
                </c:pt>
                <c:pt idx="3">
                  <c:v>nov. 12</c:v>
                </c:pt>
                <c:pt idx="4">
                  <c:v>abr. 13</c:v>
                </c:pt>
                <c:pt idx="5">
                  <c:v>may.13</c:v>
                </c:pt>
                <c:pt idx="6">
                  <c:v>jun.13</c:v>
                </c:pt>
                <c:pt idx="7">
                  <c:v>jul.13</c:v>
                </c:pt>
                <c:pt idx="8">
                  <c:v>ago.13</c:v>
                </c:pt>
              </c:strCache>
            </c:strRef>
          </c:cat>
          <c:val>
            <c:numRef>
              <c:f>'P5 HA'!$E$6:$M$6</c:f>
              <c:numCache>
                <c:formatCode>0.0%</c:formatCode>
                <c:ptCount val="9"/>
                <c:pt idx="0">
                  <c:v>0.70499999999999996</c:v>
                </c:pt>
                <c:pt idx="1">
                  <c:v>0.53700000000000003</c:v>
                </c:pt>
                <c:pt idx="2">
                  <c:v>0.56999999999999995</c:v>
                </c:pt>
                <c:pt idx="3">
                  <c:v>0.64800000000000002</c:v>
                </c:pt>
                <c:pt idx="4">
                  <c:v>0.67200000000000004</c:v>
                </c:pt>
                <c:pt idx="5">
                  <c:v>0.61199999999999999</c:v>
                </c:pt>
                <c:pt idx="6">
                  <c:v>0.62</c:v>
                </c:pt>
                <c:pt idx="7">
                  <c:v>0.60499999999999998</c:v>
                </c:pt>
                <c:pt idx="8">
                  <c:v>0.625</c:v>
                </c:pt>
              </c:numCache>
            </c:numRef>
          </c:val>
        </c:ser>
        <c:marker val="1"/>
        <c:axId val="36738944"/>
        <c:axId val="36740480"/>
      </c:lineChart>
      <c:catAx>
        <c:axId val="36738944"/>
        <c:scaling>
          <c:orientation val="minMax"/>
        </c:scaling>
        <c:axPos val="b"/>
        <c:tickLblPos val="nextTo"/>
        <c:txPr>
          <a:bodyPr/>
          <a:lstStyle/>
          <a:p>
            <a:pPr>
              <a:defRPr lang="es-ES"/>
            </a:pPr>
            <a:endParaRPr lang="es-CL"/>
          </a:p>
        </c:txPr>
        <c:crossAx val="36740480"/>
        <c:crosses val="autoZero"/>
        <c:auto val="1"/>
        <c:lblAlgn val="ctr"/>
        <c:lblOffset val="100"/>
      </c:catAx>
      <c:valAx>
        <c:axId val="36740480"/>
        <c:scaling>
          <c:orientation val="minMax"/>
          <c:max val="0.8"/>
          <c:min val="0.45"/>
        </c:scaling>
        <c:axPos val="l"/>
        <c:numFmt formatCode="0.0%" sourceLinked="1"/>
        <c:tickLblPos val="nextTo"/>
        <c:txPr>
          <a:bodyPr/>
          <a:lstStyle/>
          <a:p>
            <a:pPr>
              <a:defRPr lang="es-ES"/>
            </a:pPr>
            <a:endParaRPr lang="es-CL"/>
          </a:p>
        </c:txPr>
        <c:crossAx val="36738944"/>
        <c:crosses val="autoZero"/>
        <c:crossBetween val="between"/>
      </c:valAx>
    </c:plotArea>
    <c:plotVisOnly val="1"/>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s-CL"/>
  <c:chart>
    <c:plotArea>
      <c:layout>
        <c:manualLayout>
          <c:layoutTarget val="inner"/>
          <c:xMode val="edge"/>
          <c:yMode val="edge"/>
          <c:x val="9.9070705275599275E-2"/>
          <c:y val="7.407407407407407E-2"/>
          <c:w val="0.84295844269466313"/>
          <c:h val="0.80212962962962964"/>
        </c:manualLayout>
      </c:layout>
      <c:lineChart>
        <c:grouping val="standard"/>
        <c:ser>
          <c:idx val="0"/>
          <c:order val="0"/>
          <c:spPr>
            <a:ln w="38100">
              <a:solidFill>
                <a:schemeClr val="accent6"/>
              </a:solidFill>
            </a:ln>
          </c:spPr>
          <c:marker>
            <c:symbol val="square"/>
            <c:size val="5"/>
            <c:spPr>
              <a:solidFill>
                <a:srgbClr val="2D2DB9"/>
              </a:solidFill>
            </c:spPr>
          </c:marker>
          <c:dPt>
            <c:idx val="3"/>
            <c:spPr>
              <a:ln w="38100">
                <a:solidFill>
                  <a:schemeClr val="accent6"/>
                </a:solidFill>
              </a:ln>
            </c:spPr>
          </c:dPt>
          <c:dLbls>
            <c:dLbl>
              <c:idx val="5"/>
              <c:layout>
                <c:manualLayout>
                  <c:x val="-4.8308840624341938E-2"/>
                  <c:y val="6.119134709213038E-2"/>
                </c:manualLayout>
              </c:layout>
              <c:showVal val="1"/>
            </c:dLbl>
            <c:txPr>
              <a:bodyPr/>
              <a:lstStyle/>
              <a:p>
                <a:pPr>
                  <a:defRPr sz="1400"/>
                </a:pPr>
                <a:endParaRPr lang="es-CL"/>
              </a:p>
            </c:txPr>
            <c:showVal val="1"/>
          </c:dLbls>
          <c:cat>
            <c:strRef>
              <c:f>'P5 Mapu'!$B$7:$J$7</c:f>
              <c:strCache>
                <c:ptCount val="9"/>
                <c:pt idx="0">
                  <c:v>ago. 12</c:v>
                </c:pt>
                <c:pt idx="1">
                  <c:v>sep. 12</c:v>
                </c:pt>
                <c:pt idx="2">
                  <c:v>oct. 12</c:v>
                </c:pt>
                <c:pt idx="3">
                  <c:v>nov. 12</c:v>
                </c:pt>
                <c:pt idx="4">
                  <c:v>abr. 13</c:v>
                </c:pt>
                <c:pt idx="5">
                  <c:v>may.13</c:v>
                </c:pt>
                <c:pt idx="6">
                  <c:v>jun.13</c:v>
                </c:pt>
                <c:pt idx="7">
                  <c:v>jul.13</c:v>
                </c:pt>
                <c:pt idx="8">
                  <c:v>ago.13</c:v>
                </c:pt>
              </c:strCache>
            </c:strRef>
          </c:cat>
          <c:val>
            <c:numRef>
              <c:f>'P5 Mapu'!$B$8:$J$8</c:f>
              <c:numCache>
                <c:formatCode>0.0%</c:formatCode>
                <c:ptCount val="9"/>
                <c:pt idx="0">
                  <c:v>0.70499999999999996</c:v>
                </c:pt>
                <c:pt idx="1">
                  <c:v>0.53700000000000003</c:v>
                </c:pt>
                <c:pt idx="2">
                  <c:v>0.56999999999999995</c:v>
                </c:pt>
                <c:pt idx="3">
                  <c:v>0.64800000000000002</c:v>
                </c:pt>
                <c:pt idx="4">
                  <c:v>0.67200000000000004</c:v>
                </c:pt>
                <c:pt idx="5">
                  <c:v>0.61199999999999999</c:v>
                </c:pt>
                <c:pt idx="6">
                  <c:v>0.62</c:v>
                </c:pt>
                <c:pt idx="7">
                  <c:v>0.67900000000000005</c:v>
                </c:pt>
                <c:pt idx="8">
                  <c:v>0.71299999999999997</c:v>
                </c:pt>
              </c:numCache>
            </c:numRef>
          </c:val>
        </c:ser>
        <c:marker val="1"/>
        <c:axId val="81179008"/>
        <c:axId val="82210816"/>
      </c:lineChart>
      <c:catAx>
        <c:axId val="81179008"/>
        <c:scaling>
          <c:orientation val="minMax"/>
        </c:scaling>
        <c:axPos val="b"/>
        <c:tickLblPos val="nextTo"/>
        <c:txPr>
          <a:bodyPr/>
          <a:lstStyle/>
          <a:p>
            <a:pPr>
              <a:defRPr sz="1200"/>
            </a:pPr>
            <a:endParaRPr lang="es-CL"/>
          </a:p>
        </c:txPr>
        <c:crossAx val="82210816"/>
        <c:crosses val="autoZero"/>
        <c:auto val="1"/>
        <c:lblAlgn val="ctr"/>
        <c:lblOffset val="100"/>
      </c:catAx>
      <c:valAx>
        <c:axId val="82210816"/>
        <c:scaling>
          <c:orientation val="minMax"/>
          <c:min val="0.45"/>
        </c:scaling>
        <c:axPos val="l"/>
        <c:numFmt formatCode="0.0%" sourceLinked="1"/>
        <c:tickLblPos val="nextTo"/>
        <c:txPr>
          <a:bodyPr/>
          <a:lstStyle/>
          <a:p>
            <a:pPr>
              <a:defRPr sz="1200"/>
            </a:pPr>
            <a:endParaRPr lang="es-CL"/>
          </a:p>
        </c:txPr>
        <c:crossAx val="81179008"/>
        <c:crosses val="autoZero"/>
        <c:crossBetween val="between"/>
      </c:valAx>
    </c:plotArea>
    <c:plotVisOnly val="1"/>
  </c:chart>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es-CL"/>
  <c:chart>
    <c:title>
      <c:layout/>
      <c:txPr>
        <a:bodyPr/>
        <a:lstStyle/>
        <a:p>
          <a:pPr>
            <a:defRPr lang="es-ES"/>
          </a:pPr>
          <a:endParaRPr lang="es-CL"/>
        </a:p>
      </c:txPr>
    </c:title>
    <c:plotArea>
      <c:layout>
        <c:manualLayout>
          <c:layoutTarget val="inner"/>
          <c:xMode val="edge"/>
          <c:yMode val="edge"/>
          <c:x val="0.12121062992126005"/>
          <c:y val="0.20869240303295436"/>
          <c:w val="0.85101159230096235"/>
          <c:h val="0.65482210557013765"/>
        </c:manualLayout>
      </c:layout>
      <c:lineChart>
        <c:grouping val="standard"/>
        <c:ser>
          <c:idx val="0"/>
          <c:order val="0"/>
          <c:tx>
            <c:strRef>
              <c:f>'P5 Anda'!$A$3</c:f>
              <c:strCache>
                <c:ptCount val="1"/>
                <c:pt idx="0">
                  <c:v>% A favor</c:v>
                </c:pt>
              </c:strCache>
            </c:strRef>
          </c:tx>
          <c:spPr>
            <a:ln w="38100">
              <a:solidFill>
                <a:srgbClr val="2D2DB9"/>
              </a:solidFill>
            </a:ln>
          </c:spPr>
          <c:marker>
            <c:symbol val="diamond"/>
            <c:size val="9"/>
            <c:spPr>
              <a:solidFill>
                <a:srgbClr val="2D2DB9"/>
              </a:solidFill>
            </c:spPr>
          </c:marker>
          <c:dLbls>
            <c:txPr>
              <a:bodyPr/>
              <a:lstStyle/>
              <a:p>
                <a:pPr>
                  <a:defRPr lang="es-ES" sz="1400"/>
                </a:pPr>
                <a:endParaRPr lang="es-CL"/>
              </a:p>
            </c:txPr>
            <c:dLblPos val="t"/>
            <c:showVal val="1"/>
          </c:dLbls>
          <c:cat>
            <c:strRef>
              <c:f>'P5 Anda'!$C$2:$J$2</c:f>
              <c:strCache>
                <c:ptCount val="8"/>
                <c:pt idx="0">
                  <c:v>sep. 12</c:v>
                </c:pt>
                <c:pt idx="1">
                  <c:v>oct. 12</c:v>
                </c:pt>
                <c:pt idx="2">
                  <c:v>nov. 12</c:v>
                </c:pt>
                <c:pt idx="3">
                  <c:v>abr. 13</c:v>
                </c:pt>
                <c:pt idx="4">
                  <c:v>may.13</c:v>
                </c:pt>
                <c:pt idx="5">
                  <c:v>jun.13</c:v>
                </c:pt>
                <c:pt idx="6">
                  <c:v>jul.13</c:v>
                </c:pt>
                <c:pt idx="7">
                  <c:v>ago.13</c:v>
                </c:pt>
              </c:strCache>
            </c:strRef>
          </c:cat>
          <c:val>
            <c:numRef>
              <c:f>'P5 Anda'!$C$3:$J$3</c:f>
              <c:numCache>
                <c:formatCode>0.0%</c:formatCode>
                <c:ptCount val="8"/>
                <c:pt idx="0">
                  <c:v>0.52900000000000003</c:v>
                </c:pt>
                <c:pt idx="1">
                  <c:v>0.75700000000000001</c:v>
                </c:pt>
                <c:pt idx="2">
                  <c:v>0.57399999999999995</c:v>
                </c:pt>
                <c:pt idx="3">
                  <c:v>0.57999999999999996</c:v>
                </c:pt>
                <c:pt idx="4">
                  <c:v>0.59799999999999998</c:v>
                </c:pt>
                <c:pt idx="5">
                  <c:v>0.52700000000000002</c:v>
                </c:pt>
                <c:pt idx="6">
                  <c:v>0.501</c:v>
                </c:pt>
                <c:pt idx="7">
                  <c:v>0.54400000000000004</c:v>
                </c:pt>
              </c:numCache>
            </c:numRef>
          </c:val>
        </c:ser>
        <c:marker val="1"/>
        <c:axId val="36708352"/>
        <c:axId val="36748672"/>
      </c:lineChart>
      <c:catAx>
        <c:axId val="36708352"/>
        <c:scaling>
          <c:orientation val="minMax"/>
        </c:scaling>
        <c:axPos val="b"/>
        <c:tickLblPos val="nextTo"/>
        <c:txPr>
          <a:bodyPr/>
          <a:lstStyle/>
          <a:p>
            <a:pPr>
              <a:defRPr lang="es-ES" sz="1200"/>
            </a:pPr>
            <a:endParaRPr lang="es-CL"/>
          </a:p>
        </c:txPr>
        <c:crossAx val="36748672"/>
        <c:crosses val="autoZero"/>
        <c:auto val="1"/>
        <c:lblAlgn val="ctr"/>
        <c:lblOffset val="100"/>
      </c:catAx>
      <c:valAx>
        <c:axId val="36748672"/>
        <c:scaling>
          <c:orientation val="minMax"/>
          <c:max val="0.8"/>
          <c:min val="0.45"/>
        </c:scaling>
        <c:axPos val="l"/>
        <c:numFmt formatCode="0%" sourceLinked="0"/>
        <c:tickLblPos val="nextTo"/>
        <c:txPr>
          <a:bodyPr/>
          <a:lstStyle/>
          <a:p>
            <a:pPr>
              <a:defRPr lang="es-ES" sz="1200"/>
            </a:pPr>
            <a:endParaRPr lang="es-CL"/>
          </a:p>
        </c:txPr>
        <c:crossAx val="36708352"/>
        <c:crosses val="autoZero"/>
        <c:crossBetween val="between"/>
      </c:valAx>
    </c:plotArea>
    <c:plotVisOnly val="1"/>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es-CL"/>
  <c:chart>
    <c:title>
      <c:layout/>
      <c:txPr>
        <a:bodyPr/>
        <a:lstStyle/>
        <a:p>
          <a:pPr>
            <a:defRPr lang="es-ES"/>
          </a:pPr>
          <a:endParaRPr lang="es-CL"/>
        </a:p>
      </c:txPr>
    </c:title>
    <c:plotArea>
      <c:layout/>
      <c:lineChart>
        <c:grouping val="standard"/>
        <c:ser>
          <c:idx val="0"/>
          <c:order val="0"/>
          <c:tx>
            <c:strRef>
              <c:f>'P5 Homo'!$B$3</c:f>
              <c:strCache>
                <c:ptCount val="1"/>
                <c:pt idx="0">
                  <c:v>% A favor</c:v>
                </c:pt>
              </c:strCache>
            </c:strRef>
          </c:tx>
          <c:spPr>
            <a:ln w="38100">
              <a:solidFill>
                <a:srgbClr val="2D2DB9"/>
              </a:solidFill>
            </a:ln>
          </c:spPr>
          <c:marker>
            <c:symbol val="diamond"/>
            <c:size val="9"/>
            <c:spPr>
              <a:solidFill>
                <a:srgbClr val="2D2DB9"/>
              </a:solidFill>
            </c:spPr>
          </c:marker>
          <c:dLbls>
            <c:txPr>
              <a:bodyPr/>
              <a:lstStyle/>
              <a:p>
                <a:pPr>
                  <a:defRPr lang="es-ES" sz="1400"/>
                </a:pPr>
                <a:endParaRPr lang="es-CL"/>
              </a:p>
            </c:txPr>
            <c:dLblPos val="t"/>
            <c:showVal val="1"/>
          </c:dLbls>
          <c:cat>
            <c:strRef>
              <c:f>'P5 Homo'!$D$2:$K$2</c:f>
              <c:strCache>
                <c:ptCount val="8"/>
                <c:pt idx="0">
                  <c:v>sep. 12</c:v>
                </c:pt>
                <c:pt idx="1">
                  <c:v>oct. 12</c:v>
                </c:pt>
                <c:pt idx="2">
                  <c:v>nov. 12</c:v>
                </c:pt>
                <c:pt idx="3">
                  <c:v>abr. 13</c:v>
                </c:pt>
                <c:pt idx="4">
                  <c:v>may.13</c:v>
                </c:pt>
                <c:pt idx="5">
                  <c:v>jun.13</c:v>
                </c:pt>
                <c:pt idx="6">
                  <c:v>jul.13</c:v>
                </c:pt>
                <c:pt idx="7">
                  <c:v>ago.13</c:v>
                </c:pt>
              </c:strCache>
            </c:strRef>
          </c:cat>
          <c:val>
            <c:numRef>
              <c:f>'P5 Homo'!$D$3:$K$3</c:f>
              <c:numCache>
                <c:formatCode>0.0%</c:formatCode>
                <c:ptCount val="8"/>
                <c:pt idx="0">
                  <c:v>0.45200000000000001</c:v>
                </c:pt>
                <c:pt idx="1">
                  <c:v>0.52800000000000002</c:v>
                </c:pt>
                <c:pt idx="2">
                  <c:v>0.46700000000000003</c:v>
                </c:pt>
                <c:pt idx="3">
                  <c:v>0.48</c:v>
                </c:pt>
                <c:pt idx="4">
                  <c:v>0.45799999999999996</c:v>
                </c:pt>
                <c:pt idx="5">
                  <c:v>0.51200000000000001</c:v>
                </c:pt>
                <c:pt idx="6">
                  <c:v>0.505</c:v>
                </c:pt>
                <c:pt idx="7">
                  <c:v>0.41899999999999998</c:v>
                </c:pt>
              </c:numCache>
            </c:numRef>
          </c:val>
        </c:ser>
        <c:marker val="1"/>
        <c:axId val="87451136"/>
        <c:axId val="88695168"/>
      </c:lineChart>
      <c:catAx>
        <c:axId val="87451136"/>
        <c:scaling>
          <c:orientation val="minMax"/>
        </c:scaling>
        <c:axPos val="b"/>
        <c:tickLblPos val="nextTo"/>
        <c:txPr>
          <a:bodyPr/>
          <a:lstStyle/>
          <a:p>
            <a:pPr>
              <a:defRPr lang="es-ES" sz="1200"/>
            </a:pPr>
            <a:endParaRPr lang="es-CL"/>
          </a:p>
        </c:txPr>
        <c:crossAx val="88695168"/>
        <c:crosses val="autoZero"/>
        <c:auto val="1"/>
        <c:lblAlgn val="ctr"/>
        <c:lblOffset val="100"/>
      </c:catAx>
      <c:valAx>
        <c:axId val="88695168"/>
        <c:scaling>
          <c:orientation val="minMax"/>
          <c:max val="0.75000000000000033"/>
          <c:min val="0.35000000000000014"/>
        </c:scaling>
        <c:axPos val="l"/>
        <c:numFmt formatCode="0%" sourceLinked="0"/>
        <c:tickLblPos val="nextTo"/>
        <c:txPr>
          <a:bodyPr/>
          <a:lstStyle/>
          <a:p>
            <a:pPr>
              <a:defRPr lang="es-ES" sz="1200"/>
            </a:pPr>
            <a:endParaRPr lang="es-CL"/>
          </a:p>
        </c:txPr>
        <c:crossAx val="87451136"/>
        <c:crosses val="autoZero"/>
        <c:crossBetween val="between"/>
      </c:valAx>
    </c:plotArea>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defTabSz="927100">
              <a:defRPr sz="1200">
                <a:cs typeface="+mn-cs"/>
              </a:defRPr>
            </a:lvl1pPr>
          </a:lstStyle>
          <a:p>
            <a:pPr>
              <a:defRPr/>
            </a:pPr>
            <a:endParaRPr lang="es-ES"/>
          </a:p>
        </p:txBody>
      </p:sp>
      <p:sp>
        <p:nvSpPr>
          <p:cNvPr id="41987" name="Rectangle 3"/>
          <p:cNvSpPr>
            <a:spLocks noGrp="1" noChangeArrowheads="1"/>
          </p:cNvSpPr>
          <p:nvPr>
            <p:ph type="dt" sz="quarter" idx="1"/>
          </p:nvPr>
        </p:nvSpPr>
        <p:spPr bwMode="auto">
          <a:xfrm>
            <a:off x="3898900" y="0"/>
            <a:ext cx="2982913"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algn="r" defTabSz="927100">
              <a:defRPr sz="1200">
                <a:cs typeface="+mn-cs"/>
              </a:defRPr>
            </a:lvl1pPr>
          </a:lstStyle>
          <a:p>
            <a:pPr>
              <a:defRPr/>
            </a:pPr>
            <a:endParaRPr lang="es-ES"/>
          </a:p>
        </p:txBody>
      </p:sp>
      <p:sp>
        <p:nvSpPr>
          <p:cNvPr id="41988" name="Rectangle 4"/>
          <p:cNvSpPr>
            <a:spLocks noGrp="1" noChangeArrowheads="1"/>
          </p:cNvSpPr>
          <p:nvPr>
            <p:ph type="ftr" sz="quarter" idx="2"/>
          </p:nvPr>
        </p:nvSpPr>
        <p:spPr bwMode="auto">
          <a:xfrm>
            <a:off x="0" y="8831263"/>
            <a:ext cx="2982913"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defTabSz="927100">
              <a:defRPr sz="1200">
                <a:cs typeface="+mn-cs"/>
              </a:defRPr>
            </a:lvl1pPr>
          </a:lstStyle>
          <a:p>
            <a:pPr>
              <a:defRPr/>
            </a:pPr>
            <a:endParaRPr lang="es-ES"/>
          </a:p>
        </p:txBody>
      </p:sp>
      <p:sp>
        <p:nvSpPr>
          <p:cNvPr id="41989" name="Rectangle 5"/>
          <p:cNvSpPr>
            <a:spLocks noGrp="1" noChangeArrowheads="1"/>
          </p:cNvSpPr>
          <p:nvPr>
            <p:ph type="sldNum" sz="quarter" idx="3"/>
          </p:nvPr>
        </p:nvSpPr>
        <p:spPr bwMode="auto">
          <a:xfrm>
            <a:off x="3898900" y="8831263"/>
            <a:ext cx="2982913"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algn="r" defTabSz="927100">
              <a:defRPr sz="1200">
                <a:cs typeface="+mn-cs"/>
              </a:defRPr>
            </a:lvl1pPr>
          </a:lstStyle>
          <a:p>
            <a:pPr>
              <a:defRPr/>
            </a:pPr>
            <a:fld id="{336A7A57-AC53-4388-AB95-D24AE60B74BC}" type="slidenum">
              <a:rPr lang="es-ES"/>
              <a:pPr>
                <a:defRPr/>
              </a:pPr>
              <a:t>‹Nº›</a:t>
            </a:fld>
            <a:endParaRPr 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82913"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defTabSz="927100">
              <a:defRPr sz="1200">
                <a:cs typeface="+mn-cs"/>
              </a:defRPr>
            </a:lvl1pPr>
          </a:lstStyle>
          <a:p>
            <a:pPr>
              <a:defRPr/>
            </a:pPr>
            <a:endParaRPr lang="es-ES"/>
          </a:p>
        </p:txBody>
      </p:sp>
      <p:sp>
        <p:nvSpPr>
          <p:cNvPr id="5123" name="Rectangle 3"/>
          <p:cNvSpPr>
            <a:spLocks noGrp="1" noChangeArrowheads="1"/>
          </p:cNvSpPr>
          <p:nvPr>
            <p:ph type="dt" idx="1"/>
          </p:nvPr>
        </p:nvSpPr>
        <p:spPr bwMode="auto">
          <a:xfrm>
            <a:off x="3898900" y="0"/>
            <a:ext cx="2982913" cy="465138"/>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lvl1pPr algn="r" defTabSz="927100">
              <a:defRPr sz="1200">
                <a:cs typeface="+mn-cs"/>
              </a:defRPr>
            </a:lvl1pPr>
          </a:lstStyle>
          <a:p>
            <a:pPr>
              <a:defRPr/>
            </a:pPr>
            <a:endParaRPr lang="es-ES"/>
          </a:p>
        </p:txBody>
      </p:sp>
      <p:sp>
        <p:nvSpPr>
          <p:cNvPr id="19460" name="Rectangle 4"/>
          <p:cNvSpPr>
            <a:spLocks noGrp="1" noRot="1" noChangeAspect="1" noChangeArrowheads="1" noTextEdit="1"/>
          </p:cNvSpPr>
          <p:nvPr>
            <p:ph type="sldImg" idx="2"/>
          </p:nvPr>
        </p:nvSpPr>
        <p:spPr bwMode="auto">
          <a:xfrm>
            <a:off x="1116013" y="696913"/>
            <a:ext cx="4649787" cy="34861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7575" y="4416425"/>
            <a:ext cx="5046663" cy="4183063"/>
          </a:xfrm>
          <a:prstGeom prst="rect">
            <a:avLst/>
          </a:prstGeom>
          <a:noFill/>
          <a:ln w="9525">
            <a:noFill/>
            <a:miter lim="800000"/>
            <a:headEnd/>
            <a:tailEnd/>
          </a:ln>
          <a:effectLst/>
        </p:spPr>
        <p:txBody>
          <a:bodyPr vert="horz" wrap="square" lIns="92647" tIns="46324" rIns="92647" bIns="46324"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5126" name="Rectangle 6"/>
          <p:cNvSpPr>
            <a:spLocks noGrp="1" noChangeArrowheads="1"/>
          </p:cNvSpPr>
          <p:nvPr>
            <p:ph type="ftr" sz="quarter" idx="4"/>
          </p:nvPr>
        </p:nvSpPr>
        <p:spPr bwMode="auto">
          <a:xfrm>
            <a:off x="0" y="8831263"/>
            <a:ext cx="2982913"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defTabSz="927100">
              <a:defRPr sz="1200">
                <a:cs typeface="+mn-cs"/>
              </a:defRPr>
            </a:lvl1pPr>
          </a:lstStyle>
          <a:p>
            <a:pPr>
              <a:defRPr/>
            </a:pPr>
            <a:endParaRPr lang="es-ES"/>
          </a:p>
        </p:txBody>
      </p:sp>
      <p:sp>
        <p:nvSpPr>
          <p:cNvPr id="5127" name="Rectangle 7"/>
          <p:cNvSpPr>
            <a:spLocks noGrp="1" noChangeArrowheads="1"/>
          </p:cNvSpPr>
          <p:nvPr>
            <p:ph type="sldNum" sz="quarter" idx="5"/>
          </p:nvPr>
        </p:nvSpPr>
        <p:spPr bwMode="auto">
          <a:xfrm>
            <a:off x="3898900" y="8831263"/>
            <a:ext cx="2982913" cy="465137"/>
          </a:xfrm>
          <a:prstGeom prst="rect">
            <a:avLst/>
          </a:prstGeom>
          <a:noFill/>
          <a:ln w="9525">
            <a:noFill/>
            <a:miter lim="800000"/>
            <a:headEnd/>
            <a:tailEnd/>
          </a:ln>
          <a:effectLst/>
        </p:spPr>
        <p:txBody>
          <a:bodyPr vert="horz" wrap="square" lIns="92647" tIns="46324" rIns="92647" bIns="46324" numCol="1" anchor="b" anchorCtr="0" compatLnSpc="1">
            <a:prstTxWarp prst="textNoShape">
              <a:avLst/>
            </a:prstTxWarp>
          </a:bodyPr>
          <a:lstStyle>
            <a:lvl1pPr algn="r" defTabSz="927100">
              <a:defRPr sz="1200">
                <a:cs typeface="+mn-cs"/>
              </a:defRPr>
            </a:lvl1pPr>
          </a:lstStyle>
          <a:p>
            <a:pPr>
              <a:defRPr/>
            </a:pPr>
            <a:fld id="{BC09C017-D814-4DB2-A965-E7095AF10221}" type="slidenum">
              <a:rPr lang="es-ES"/>
              <a:pPr>
                <a:defRPr/>
              </a:pPr>
              <a:t>‹Nº›</a:t>
            </a:fld>
            <a:endParaRPr lang="es-E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defRPr>
            </a:lvl1pPr>
            <a:lvl2pPr marL="742950" indent="-285750" defTabSz="927100" eaLnBrk="0" hangingPunct="0">
              <a:defRPr sz="2400">
                <a:solidFill>
                  <a:schemeClr val="tx1"/>
                </a:solidFill>
                <a:latin typeface="Times New Roman" pitchFamily="18" charset="0"/>
              </a:defRPr>
            </a:lvl2pPr>
            <a:lvl3pPr marL="1143000" indent="-228600" defTabSz="927100" eaLnBrk="0" hangingPunct="0">
              <a:defRPr sz="2400">
                <a:solidFill>
                  <a:schemeClr val="tx1"/>
                </a:solidFill>
                <a:latin typeface="Times New Roman" pitchFamily="18" charset="0"/>
              </a:defRPr>
            </a:lvl3pPr>
            <a:lvl4pPr marL="1600200" indent="-228600" defTabSz="927100" eaLnBrk="0" hangingPunct="0">
              <a:defRPr sz="2400">
                <a:solidFill>
                  <a:schemeClr val="tx1"/>
                </a:solidFill>
                <a:latin typeface="Times New Roman" pitchFamily="18" charset="0"/>
              </a:defRPr>
            </a:lvl4pPr>
            <a:lvl5pPr marL="2057400" indent="-228600" defTabSz="927100" eaLnBrk="0" hangingPunct="0">
              <a:defRPr sz="2400">
                <a:solidFill>
                  <a:schemeClr val="tx1"/>
                </a:solidFill>
                <a:latin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F3B499C5-8F76-4D12-8DA7-AAE8F87D2A37}" type="slidenum">
              <a:rPr lang="es-ES" sz="1200" smtClean="0"/>
              <a:pPr eaLnBrk="1" hangingPunct="1">
                <a:defRPr/>
              </a:pPr>
              <a:t>1</a:t>
            </a:fld>
            <a:endParaRPr lang="es-ES" sz="120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defRPr>
            </a:lvl1pPr>
            <a:lvl2pPr marL="742950" indent="-285750" defTabSz="927100" eaLnBrk="0" hangingPunct="0">
              <a:defRPr sz="2400">
                <a:solidFill>
                  <a:schemeClr val="tx1"/>
                </a:solidFill>
                <a:latin typeface="Times New Roman" pitchFamily="18" charset="0"/>
              </a:defRPr>
            </a:lvl2pPr>
            <a:lvl3pPr marL="1143000" indent="-228600" defTabSz="927100" eaLnBrk="0" hangingPunct="0">
              <a:defRPr sz="2400">
                <a:solidFill>
                  <a:schemeClr val="tx1"/>
                </a:solidFill>
                <a:latin typeface="Times New Roman" pitchFamily="18" charset="0"/>
              </a:defRPr>
            </a:lvl3pPr>
            <a:lvl4pPr marL="1600200" indent="-228600" defTabSz="927100" eaLnBrk="0" hangingPunct="0">
              <a:defRPr sz="2400">
                <a:solidFill>
                  <a:schemeClr val="tx1"/>
                </a:solidFill>
                <a:latin typeface="Times New Roman" pitchFamily="18" charset="0"/>
              </a:defRPr>
            </a:lvl4pPr>
            <a:lvl5pPr marL="2057400" indent="-228600" defTabSz="927100" eaLnBrk="0" hangingPunct="0">
              <a:defRPr sz="2400">
                <a:solidFill>
                  <a:schemeClr val="tx1"/>
                </a:solidFill>
                <a:latin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defRPr>
            </a:lvl9pPr>
          </a:lstStyle>
          <a:p>
            <a:pPr eaLnBrk="1" hangingPunct="1">
              <a:defRPr/>
            </a:pPr>
            <a:fld id="{BF706A89-0CF9-4DDF-AA85-EB186D15C21A}" type="slidenum">
              <a:rPr lang="es-ES" sz="1200" smtClean="0">
                <a:solidFill>
                  <a:srgbClr val="000000"/>
                </a:solidFill>
              </a:rPr>
              <a:pPr eaLnBrk="1" hangingPunct="1">
                <a:defRPr/>
              </a:pPr>
              <a:t>22</a:t>
            </a:fld>
            <a:endParaRPr lang="es-ES" sz="1200" smtClean="0">
              <a:solidFill>
                <a:srgbClr val="000000"/>
              </a:solidFill>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s-ES_trad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698750" y="2071688"/>
            <a:ext cx="6659563" cy="2232025"/>
          </a:xfrm>
        </p:spPr>
        <p:txBody>
          <a:bodyPr/>
          <a:lstStyle/>
          <a:p>
            <a:pPr algn="l" eaLnBrk="1" hangingPunct="1"/>
            <a:r>
              <a:rPr lang="es-ES_tradnl" sz="3600" smtClean="0"/>
              <a:t>ENCUESTA COOPERATIVA IMAGINACCION</a:t>
            </a:r>
            <a:br>
              <a:rPr lang="es-ES_tradnl" sz="3600" smtClean="0"/>
            </a:br>
            <a:r>
              <a:rPr lang="es-ES_tradnl" sz="3600" smtClean="0"/>
              <a:t>UNIVERSIDAD CENTRAL</a:t>
            </a:r>
          </a:p>
        </p:txBody>
      </p:sp>
      <p:sp>
        <p:nvSpPr>
          <p:cNvPr id="5" name="Rectangle 3"/>
          <p:cNvSpPr txBox="1">
            <a:spLocks noChangeArrowheads="1"/>
          </p:cNvSpPr>
          <p:nvPr/>
        </p:nvSpPr>
        <p:spPr bwMode="auto">
          <a:xfrm>
            <a:off x="2740025" y="4076700"/>
            <a:ext cx="5903913" cy="1296988"/>
          </a:xfrm>
          <a:prstGeom prst="rect">
            <a:avLst/>
          </a:prstGeom>
          <a:noFill/>
          <a:ln w="9525">
            <a:noFill/>
            <a:miter lim="800000"/>
            <a:headEnd/>
            <a:tailEnd/>
          </a:ln>
        </p:spPr>
        <p:txBody>
          <a:bodyPr/>
          <a:lstStyle/>
          <a:p>
            <a:pPr>
              <a:spcBef>
                <a:spcPct val="20000"/>
              </a:spcBef>
              <a:defRPr/>
            </a:pPr>
            <a:r>
              <a:rPr lang="es-ES" kern="0" dirty="0">
                <a:solidFill>
                  <a:srgbClr val="5F5F5F"/>
                </a:solidFill>
                <a:latin typeface="+mn-lt"/>
                <a:cs typeface="+mn-cs"/>
              </a:rPr>
              <a:t>Encuesta Cooperativa – Imaginaccion – Universidad Central.</a:t>
            </a:r>
          </a:p>
          <a:p>
            <a:pPr>
              <a:spcBef>
                <a:spcPct val="20000"/>
              </a:spcBef>
              <a:defRPr/>
            </a:pPr>
            <a:r>
              <a:rPr lang="es-ES_tradnl" b="1" kern="0" dirty="0">
                <a:solidFill>
                  <a:srgbClr val="5F5F5F"/>
                </a:solidFill>
                <a:latin typeface="+mn-lt"/>
                <a:cs typeface="+mn-cs"/>
              </a:rPr>
              <a:t>03 Septiembre 2013</a:t>
            </a:r>
            <a:endParaRPr lang="es-ES_tradnl" b="1" kern="0" dirty="0">
              <a:solidFill>
                <a:srgbClr val="5F5F5F"/>
              </a:solidFill>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539750" y="188913"/>
            <a:ext cx="4608513" cy="1439862"/>
          </a:xfrm>
        </p:spPr>
        <p:txBody>
          <a:bodyPr/>
          <a:lstStyle/>
          <a:p>
            <a:pPr algn="just" eaLnBrk="1" hangingPunct="1"/>
            <a:r>
              <a:rPr lang="es-CL" sz="1600" smtClean="0">
                <a:latin typeface="Calibri" pitchFamily="34" charset="0"/>
              </a:rPr>
              <a:t>En los últimos años junto con el movimiento de los estudiantes se han generado otros movimientos sociales, en ese sentido</a:t>
            </a:r>
          </a:p>
        </p:txBody>
      </p:sp>
      <p:sp>
        <p:nvSpPr>
          <p:cNvPr id="9219" name="2 CuadroTexto"/>
          <p:cNvSpPr txBox="1">
            <a:spLocks noChangeArrowheads="1"/>
          </p:cNvSpPr>
          <p:nvPr/>
        </p:nvSpPr>
        <p:spPr bwMode="auto">
          <a:xfrm>
            <a:off x="755650" y="1773238"/>
            <a:ext cx="7632700" cy="338137"/>
          </a:xfrm>
          <a:prstGeom prst="rect">
            <a:avLst/>
          </a:prstGeom>
          <a:noFill/>
          <a:ln w="9525">
            <a:noFill/>
            <a:miter lim="800000"/>
            <a:headEnd/>
            <a:tailEnd/>
          </a:ln>
        </p:spPr>
        <p:txBody>
          <a:bodyPr>
            <a:spAutoFit/>
          </a:bodyPr>
          <a:lstStyle/>
          <a:p>
            <a:pPr algn="ctr"/>
            <a:r>
              <a:rPr lang="es-CL" sz="1600" b="1" i="1" dirty="0">
                <a:latin typeface="Calibri" pitchFamily="34" charset="0"/>
              </a:rPr>
              <a:t>En su familia están a favor o en contra </a:t>
            </a:r>
            <a:r>
              <a:rPr lang="es-CL" sz="1600" b="1" i="1" dirty="0" smtClean="0">
                <a:latin typeface="Calibri" pitchFamily="34" charset="0"/>
              </a:rPr>
              <a:t>de las demandas de los deudores habitacionales</a:t>
            </a:r>
            <a:r>
              <a:rPr lang="es-ES" sz="1600" b="1" i="1" dirty="0" smtClean="0">
                <a:latin typeface="Calibri" pitchFamily="34" charset="0"/>
              </a:rPr>
              <a:t>?</a:t>
            </a:r>
            <a:endParaRPr lang="es-ES" sz="1600" b="1" i="1" dirty="0">
              <a:latin typeface="Calibri" pitchFamily="34" charset="0"/>
            </a:endParaRPr>
          </a:p>
        </p:txBody>
      </p:sp>
      <p:graphicFrame>
        <p:nvGraphicFramePr>
          <p:cNvPr id="4" name="2 Gráfico"/>
          <p:cNvGraphicFramePr/>
          <p:nvPr/>
        </p:nvGraphicFramePr>
        <p:xfrm>
          <a:off x="1000100" y="2571744"/>
          <a:ext cx="7143800" cy="3643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539750" y="188913"/>
            <a:ext cx="4608513" cy="1439862"/>
          </a:xfrm>
        </p:spPr>
        <p:txBody>
          <a:bodyPr/>
          <a:lstStyle/>
          <a:p>
            <a:pPr algn="just" eaLnBrk="1" hangingPunct="1"/>
            <a:r>
              <a:rPr lang="es-CL" sz="1600" smtClean="0">
                <a:latin typeface="Calibri" pitchFamily="34" charset="0"/>
              </a:rPr>
              <a:t>En los últimos años junto con el movimiento de los estudiantes se han generado otros movimientos sociales, en ese sentido</a:t>
            </a:r>
          </a:p>
        </p:txBody>
      </p:sp>
      <p:sp>
        <p:nvSpPr>
          <p:cNvPr id="9219" name="2 CuadroTexto"/>
          <p:cNvSpPr txBox="1">
            <a:spLocks noChangeArrowheads="1"/>
          </p:cNvSpPr>
          <p:nvPr/>
        </p:nvSpPr>
        <p:spPr bwMode="auto">
          <a:xfrm>
            <a:off x="755650" y="1773238"/>
            <a:ext cx="7632700" cy="338137"/>
          </a:xfrm>
          <a:prstGeom prst="rect">
            <a:avLst/>
          </a:prstGeom>
          <a:noFill/>
          <a:ln w="9525">
            <a:noFill/>
            <a:miter lim="800000"/>
            <a:headEnd/>
            <a:tailEnd/>
          </a:ln>
        </p:spPr>
        <p:txBody>
          <a:bodyPr>
            <a:spAutoFit/>
          </a:bodyPr>
          <a:lstStyle/>
          <a:p>
            <a:pPr algn="ctr"/>
            <a:r>
              <a:rPr lang="es-CL" sz="1600" b="1" i="1" dirty="0">
                <a:latin typeface="Calibri" pitchFamily="34" charset="0"/>
              </a:rPr>
              <a:t>En su familia están a favor o en contra </a:t>
            </a:r>
            <a:r>
              <a:rPr lang="es-CL" sz="1600" b="1" i="1" dirty="0" smtClean="0">
                <a:latin typeface="Calibri" pitchFamily="34" charset="0"/>
              </a:rPr>
              <a:t>del matrimonio homosexual</a:t>
            </a:r>
            <a:r>
              <a:rPr lang="es-ES" sz="1600" b="1" i="1" dirty="0" smtClean="0">
                <a:latin typeface="Calibri" pitchFamily="34" charset="0"/>
              </a:rPr>
              <a:t>?</a:t>
            </a:r>
            <a:endParaRPr lang="es-ES" sz="1600" b="1" i="1" dirty="0">
              <a:latin typeface="Calibri" pitchFamily="34" charset="0"/>
            </a:endParaRPr>
          </a:p>
        </p:txBody>
      </p:sp>
      <p:graphicFrame>
        <p:nvGraphicFramePr>
          <p:cNvPr id="4" name="1 Gráfico"/>
          <p:cNvGraphicFramePr/>
          <p:nvPr/>
        </p:nvGraphicFramePr>
        <p:xfrm>
          <a:off x="1357290" y="2428868"/>
          <a:ext cx="6715172" cy="3857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EVALUACIÓN</a:t>
            </a:r>
          </a:p>
        </p:txBody>
      </p:sp>
      <p:sp>
        <p:nvSpPr>
          <p:cNvPr id="10243" name="2 Rectángulo"/>
          <p:cNvSpPr>
            <a:spLocks noChangeArrowheads="1"/>
          </p:cNvSpPr>
          <p:nvPr/>
        </p:nvSpPr>
        <p:spPr bwMode="auto">
          <a:xfrm>
            <a:off x="3311525" y="1763713"/>
            <a:ext cx="2546350" cy="338137"/>
          </a:xfrm>
          <a:prstGeom prst="rect">
            <a:avLst/>
          </a:prstGeom>
          <a:noFill/>
          <a:ln w="9525">
            <a:noFill/>
            <a:miter lim="800000"/>
            <a:headEnd/>
            <a:tailEnd/>
          </a:ln>
        </p:spPr>
        <p:txBody>
          <a:bodyPr wrap="none">
            <a:spAutoFit/>
          </a:bodyPr>
          <a:lstStyle/>
          <a:p>
            <a:pPr algn="ctr"/>
            <a:r>
              <a:rPr lang="es-ES" sz="1600" b="1" i="1">
                <a:latin typeface="Calibri" pitchFamily="34" charset="0"/>
              </a:rPr>
              <a:t>¿Con qué nota evaluaría…? </a:t>
            </a:r>
          </a:p>
        </p:txBody>
      </p:sp>
      <p:graphicFrame>
        <p:nvGraphicFramePr>
          <p:cNvPr id="4" name="2 Gráfico"/>
          <p:cNvGraphicFramePr/>
          <p:nvPr/>
        </p:nvGraphicFramePr>
        <p:xfrm>
          <a:off x="1000100" y="2214554"/>
          <a:ext cx="7500990" cy="3857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EVALUACIÓN</a:t>
            </a:r>
          </a:p>
        </p:txBody>
      </p:sp>
      <p:sp>
        <p:nvSpPr>
          <p:cNvPr id="10243" name="2 Rectángulo"/>
          <p:cNvSpPr>
            <a:spLocks noChangeArrowheads="1"/>
          </p:cNvSpPr>
          <p:nvPr/>
        </p:nvSpPr>
        <p:spPr bwMode="auto">
          <a:xfrm>
            <a:off x="3311525" y="1763713"/>
            <a:ext cx="2546350" cy="338137"/>
          </a:xfrm>
          <a:prstGeom prst="rect">
            <a:avLst/>
          </a:prstGeom>
          <a:noFill/>
          <a:ln w="9525">
            <a:noFill/>
            <a:miter lim="800000"/>
            <a:headEnd/>
            <a:tailEnd/>
          </a:ln>
        </p:spPr>
        <p:txBody>
          <a:bodyPr wrap="none">
            <a:spAutoFit/>
          </a:bodyPr>
          <a:lstStyle/>
          <a:p>
            <a:pPr algn="ctr"/>
            <a:r>
              <a:rPr lang="es-ES" sz="1600" b="1" i="1">
                <a:latin typeface="Calibri" pitchFamily="34" charset="0"/>
              </a:rPr>
              <a:t>¿Con qué nota evaluaría…? </a:t>
            </a:r>
          </a:p>
        </p:txBody>
      </p:sp>
      <p:graphicFrame>
        <p:nvGraphicFramePr>
          <p:cNvPr id="5" name="2 Gráfico"/>
          <p:cNvGraphicFramePr/>
          <p:nvPr/>
        </p:nvGraphicFramePr>
        <p:xfrm>
          <a:off x="857224" y="2214554"/>
          <a:ext cx="7643866"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EVALUACIÓN</a:t>
            </a:r>
          </a:p>
        </p:txBody>
      </p:sp>
      <p:sp>
        <p:nvSpPr>
          <p:cNvPr id="10243" name="2 Rectángulo"/>
          <p:cNvSpPr>
            <a:spLocks noChangeArrowheads="1"/>
          </p:cNvSpPr>
          <p:nvPr/>
        </p:nvSpPr>
        <p:spPr bwMode="auto">
          <a:xfrm>
            <a:off x="3311525" y="1763713"/>
            <a:ext cx="2546350" cy="338137"/>
          </a:xfrm>
          <a:prstGeom prst="rect">
            <a:avLst/>
          </a:prstGeom>
          <a:noFill/>
          <a:ln w="9525">
            <a:noFill/>
            <a:miter lim="800000"/>
            <a:headEnd/>
            <a:tailEnd/>
          </a:ln>
        </p:spPr>
        <p:txBody>
          <a:bodyPr wrap="none">
            <a:spAutoFit/>
          </a:bodyPr>
          <a:lstStyle/>
          <a:p>
            <a:pPr algn="ctr"/>
            <a:r>
              <a:rPr lang="es-ES" sz="1600" b="1" i="1">
                <a:latin typeface="Calibri" pitchFamily="34" charset="0"/>
              </a:rPr>
              <a:t>¿Con qué nota evaluaría…? </a:t>
            </a:r>
          </a:p>
        </p:txBody>
      </p:sp>
      <p:graphicFrame>
        <p:nvGraphicFramePr>
          <p:cNvPr id="4" name="2 Gráfico"/>
          <p:cNvGraphicFramePr/>
          <p:nvPr/>
        </p:nvGraphicFramePr>
        <p:xfrm>
          <a:off x="1000100" y="2143116"/>
          <a:ext cx="7358114" cy="392909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EVALUACIÓN</a:t>
            </a:r>
          </a:p>
        </p:txBody>
      </p:sp>
      <p:sp>
        <p:nvSpPr>
          <p:cNvPr id="10243" name="2 Rectángulo"/>
          <p:cNvSpPr>
            <a:spLocks noChangeArrowheads="1"/>
          </p:cNvSpPr>
          <p:nvPr/>
        </p:nvSpPr>
        <p:spPr bwMode="auto">
          <a:xfrm>
            <a:off x="3311525" y="1763713"/>
            <a:ext cx="2546350" cy="338137"/>
          </a:xfrm>
          <a:prstGeom prst="rect">
            <a:avLst/>
          </a:prstGeom>
          <a:noFill/>
          <a:ln w="9525">
            <a:noFill/>
            <a:miter lim="800000"/>
            <a:headEnd/>
            <a:tailEnd/>
          </a:ln>
        </p:spPr>
        <p:txBody>
          <a:bodyPr wrap="none">
            <a:spAutoFit/>
          </a:bodyPr>
          <a:lstStyle/>
          <a:p>
            <a:pPr algn="ctr"/>
            <a:r>
              <a:rPr lang="es-ES" sz="1600" b="1" i="1">
                <a:latin typeface="Calibri" pitchFamily="34" charset="0"/>
              </a:rPr>
              <a:t>¿Con qué nota evaluaría…? </a:t>
            </a:r>
          </a:p>
        </p:txBody>
      </p:sp>
      <p:graphicFrame>
        <p:nvGraphicFramePr>
          <p:cNvPr id="4" name="3 Gráfico"/>
          <p:cNvGraphicFramePr/>
          <p:nvPr/>
        </p:nvGraphicFramePr>
        <p:xfrm>
          <a:off x="1142976" y="2357430"/>
          <a:ext cx="7143800" cy="378621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EVALUACIÓN</a:t>
            </a:r>
          </a:p>
        </p:txBody>
      </p:sp>
      <p:sp>
        <p:nvSpPr>
          <p:cNvPr id="10243" name="2 Rectángulo"/>
          <p:cNvSpPr>
            <a:spLocks noChangeArrowheads="1"/>
          </p:cNvSpPr>
          <p:nvPr/>
        </p:nvSpPr>
        <p:spPr bwMode="auto">
          <a:xfrm>
            <a:off x="3311525" y="1763713"/>
            <a:ext cx="2546350" cy="338137"/>
          </a:xfrm>
          <a:prstGeom prst="rect">
            <a:avLst/>
          </a:prstGeom>
          <a:noFill/>
          <a:ln w="9525">
            <a:noFill/>
            <a:miter lim="800000"/>
            <a:headEnd/>
            <a:tailEnd/>
          </a:ln>
        </p:spPr>
        <p:txBody>
          <a:bodyPr wrap="none">
            <a:spAutoFit/>
          </a:bodyPr>
          <a:lstStyle/>
          <a:p>
            <a:pPr algn="ctr"/>
            <a:r>
              <a:rPr lang="es-ES" sz="1600" b="1" i="1">
                <a:latin typeface="Calibri" pitchFamily="34" charset="0"/>
              </a:rPr>
              <a:t>¿Con qué nota evaluaría…? </a:t>
            </a:r>
          </a:p>
        </p:txBody>
      </p:sp>
      <p:graphicFrame>
        <p:nvGraphicFramePr>
          <p:cNvPr id="4" name="2 Gráfico"/>
          <p:cNvGraphicFramePr/>
          <p:nvPr/>
        </p:nvGraphicFramePr>
        <p:xfrm>
          <a:off x="1214414" y="2357430"/>
          <a:ext cx="6929486" cy="36433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VOTO EN EL EXTRANJERO</a:t>
            </a:r>
          </a:p>
        </p:txBody>
      </p:sp>
      <p:sp>
        <p:nvSpPr>
          <p:cNvPr id="11267" name="3 Rectángulo"/>
          <p:cNvSpPr>
            <a:spLocks noChangeArrowheads="1"/>
          </p:cNvSpPr>
          <p:nvPr/>
        </p:nvSpPr>
        <p:spPr bwMode="auto">
          <a:xfrm>
            <a:off x="250825" y="1763713"/>
            <a:ext cx="8569325" cy="585787"/>
          </a:xfrm>
          <a:prstGeom prst="rect">
            <a:avLst/>
          </a:prstGeom>
          <a:noFill/>
          <a:ln w="9525">
            <a:noFill/>
            <a:miter lim="800000"/>
            <a:headEnd/>
            <a:tailEnd/>
          </a:ln>
        </p:spPr>
        <p:txBody>
          <a:bodyPr>
            <a:spAutoFit/>
          </a:bodyPr>
          <a:lstStyle/>
          <a:p>
            <a:pPr algn="ctr"/>
            <a:r>
              <a:rPr lang="es-ES" sz="1600" b="1" i="1">
                <a:latin typeface="Calibri" pitchFamily="34" charset="0"/>
              </a:rPr>
              <a:t>Hablando en su familia ¿Están ustedes DE ACUERDO o EN DESACUERDO con que los chilenos que están en el exterior tengan derecho a votar en las elecciones chilenas?</a:t>
            </a:r>
          </a:p>
        </p:txBody>
      </p:sp>
      <p:graphicFrame>
        <p:nvGraphicFramePr>
          <p:cNvPr id="4" name="3 Gráfico"/>
          <p:cNvGraphicFramePr/>
          <p:nvPr/>
        </p:nvGraphicFramePr>
        <p:xfrm>
          <a:off x="1071538" y="2643182"/>
          <a:ext cx="7143800" cy="3857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CONFLICTO LIMÍTROFE</a:t>
            </a:r>
          </a:p>
        </p:txBody>
      </p:sp>
      <p:sp>
        <p:nvSpPr>
          <p:cNvPr id="12291" name="5 Rectángulo"/>
          <p:cNvSpPr>
            <a:spLocks noChangeArrowheads="1"/>
          </p:cNvSpPr>
          <p:nvPr/>
        </p:nvSpPr>
        <p:spPr bwMode="auto">
          <a:xfrm>
            <a:off x="719138" y="1763713"/>
            <a:ext cx="7740650" cy="585787"/>
          </a:xfrm>
          <a:prstGeom prst="rect">
            <a:avLst/>
          </a:prstGeom>
          <a:noFill/>
          <a:ln w="9525">
            <a:noFill/>
            <a:miter lim="800000"/>
            <a:headEnd/>
            <a:tailEnd/>
          </a:ln>
        </p:spPr>
        <p:txBody>
          <a:bodyPr>
            <a:spAutoFit/>
          </a:bodyPr>
          <a:lstStyle/>
          <a:p>
            <a:pPr algn="ctr"/>
            <a:r>
              <a:rPr lang="es-CL" sz="1600" b="1" i="1">
                <a:latin typeface="Calibri" pitchFamily="34" charset="0"/>
              </a:rPr>
              <a:t>Si el fallo fuese favorable para Perú ¿Ustedes en su familia consideran que Chile debiese acatar la resolución del tribunal de la Haya?</a:t>
            </a:r>
            <a:r>
              <a:rPr lang="es-ES" sz="1600" b="1" i="1">
                <a:latin typeface="Calibri" pitchFamily="34" charset="0"/>
              </a:rPr>
              <a:t> </a:t>
            </a:r>
          </a:p>
        </p:txBody>
      </p:sp>
      <p:graphicFrame>
        <p:nvGraphicFramePr>
          <p:cNvPr id="4" name="4 Gráfico"/>
          <p:cNvGraphicFramePr/>
          <p:nvPr/>
        </p:nvGraphicFramePr>
        <p:xfrm>
          <a:off x="1142976" y="2571744"/>
          <a:ext cx="6858048" cy="3857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4" name="5 Rectángulo"/>
          <p:cNvSpPr>
            <a:spLocks noChangeArrowheads="1"/>
          </p:cNvSpPr>
          <p:nvPr/>
        </p:nvSpPr>
        <p:spPr bwMode="auto">
          <a:xfrm>
            <a:off x="719138" y="1763713"/>
            <a:ext cx="7740650" cy="585787"/>
          </a:xfrm>
          <a:prstGeom prst="rect">
            <a:avLst/>
          </a:prstGeom>
          <a:noFill/>
          <a:ln w="9525">
            <a:noFill/>
            <a:miter lim="800000"/>
            <a:headEnd/>
            <a:tailEnd/>
          </a:ln>
        </p:spPr>
        <p:txBody>
          <a:bodyPr>
            <a:spAutoFit/>
          </a:bodyPr>
          <a:lstStyle/>
          <a:p>
            <a:pPr algn="ctr"/>
            <a:r>
              <a:rPr lang="es-CL" sz="1600" b="1" i="1">
                <a:latin typeface="Calibri" pitchFamily="34" charset="0"/>
              </a:rPr>
              <a:t>Y si el fallo fuese favorable para Chile ¿Creen que Perú acatará la resolución del tribunal de la Haya?</a:t>
            </a:r>
            <a:r>
              <a:rPr lang="es-ES" sz="1600" b="1" i="1">
                <a:latin typeface="Calibri" pitchFamily="34" charset="0"/>
              </a:rPr>
              <a:t> </a:t>
            </a:r>
          </a:p>
        </p:txBody>
      </p:sp>
      <p:sp>
        <p:nvSpPr>
          <p:cNvPr id="5" name="Rectangle 3"/>
          <p:cNvSpPr txBox="1">
            <a:spLocks noChangeArrowheads="1"/>
          </p:cNvSpPr>
          <p:nvPr/>
        </p:nvSpPr>
        <p:spPr bwMode="auto">
          <a:xfrm>
            <a:off x="0" y="458788"/>
            <a:ext cx="56515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a:lstStyle>
          <a:p>
            <a:pPr eaLnBrk="1" hangingPunct="1">
              <a:defRPr/>
            </a:pPr>
            <a:r>
              <a:rPr lang="es-ES_tradnl" sz="2800" kern="0" smtClean="0">
                <a:latin typeface="Calibri" pitchFamily="34" charset="0"/>
              </a:rPr>
              <a:t>CONFLICTO LIMÍTROFE</a:t>
            </a:r>
            <a:endParaRPr lang="es-ES_tradnl" sz="2800" kern="0" dirty="0" smtClean="0">
              <a:latin typeface="Calibri" pitchFamily="34" charset="0"/>
            </a:endParaRPr>
          </a:p>
        </p:txBody>
      </p:sp>
      <p:graphicFrame>
        <p:nvGraphicFramePr>
          <p:cNvPr id="4" name="2 Gráfico"/>
          <p:cNvGraphicFramePr/>
          <p:nvPr/>
        </p:nvGraphicFramePr>
        <p:xfrm>
          <a:off x="1571604" y="2500306"/>
          <a:ext cx="6357982" cy="3714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FICHA TÉCNICA</a:t>
            </a:r>
          </a:p>
        </p:txBody>
      </p:sp>
      <p:sp>
        <p:nvSpPr>
          <p:cNvPr id="7" name="Rectangle 2"/>
          <p:cNvSpPr txBox="1">
            <a:spLocks noChangeArrowheads="1"/>
          </p:cNvSpPr>
          <p:nvPr/>
        </p:nvSpPr>
        <p:spPr bwMode="auto">
          <a:xfrm>
            <a:off x="865188" y="2484438"/>
            <a:ext cx="7413625" cy="3968750"/>
          </a:xfrm>
          <a:prstGeom prst="rect">
            <a:avLst/>
          </a:prstGeom>
          <a:noFill/>
          <a:ln w="9525">
            <a:noFill/>
            <a:miter lim="800000"/>
            <a:headEnd/>
            <a:tailEnd/>
          </a:ln>
        </p:spPr>
        <p:txBody>
          <a:bodyPr>
            <a:normAutofit/>
          </a:bodyPr>
          <a:lstStyle/>
          <a:p>
            <a:pPr marL="342900" indent="-342900" algn="just">
              <a:lnSpc>
                <a:spcPct val="80000"/>
              </a:lnSpc>
              <a:spcBef>
                <a:spcPct val="20000"/>
              </a:spcBef>
              <a:buFontTx/>
              <a:buChar char="•"/>
              <a:defRPr/>
            </a:pPr>
            <a:r>
              <a:rPr lang="es-CL" sz="2000" dirty="0">
                <a:solidFill>
                  <a:srgbClr val="000000"/>
                </a:solidFill>
                <a:latin typeface="Calibri" pitchFamily="34" charset="0"/>
                <a:ea typeface="MS PGothic" pitchFamily="34" charset="-128"/>
                <a:cs typeface="+mn-cs"/>
              </a:rPr>
              <a:t>Estudio cuantitativo con aplicación de encuesta telefónica a </a:t>
            </a:r>
            <a:r>
              <a:rPr lang="es-CL" sz="2000" b="1" dirty="0" smtClean="0">
                <a:latin typeface="Calibri" pitchFamily="34" charset="0"/>
                <a:ea typeface="MS PGothic" pitchFamily="34" charset="-128"/>
                <a:cs typeface="+mn-cs"/>
              </a:rPr>
              <a:t>520</a:t>
            </a:r>
            <a:r>
              <a:rPr lang="es-CL" sz="2000" dirty="0" smtClean="0">
                <a:solidFill>
                  <a:srgbClr val="000000"/>
                </a:solidFill>
                <a:latin typeface="Calibri" pitchFamily="34" charset="0"/>
                <a:ea typeface="MS PGothic" pitchFamily="34" charset="-128"/>
                <a:cs typeface="+mn-cs"/>
              </a:rPr>
              <a:t> </a:t>
            </a:r>
            <a:r>
              <a:rPr lang="es-CL" sz="2000" dirty="0">
                <a:solidFill>
                  <a:srgbClr val="000000"/>
                </a:solidFill>
                <a:latin typeface="Calibri" pitchFamily="34" charset="0"/>
                <a:ea typeface="MS PGothic" pitchFamily="34" charset="-128"/>
                <a:cs typeface="+mn-cs"/>
              </a:rPr>
              <a:t>casos, a Nivel Nacional. </a:t>
            </a:r>
            <a:endParaRPr lang="es-CL" sz="2000" dirty="0">
              <a:solidFill>
                <a:srgbClr val="000000"/>
              </a:solidFill>
              <a:latin typeface="Calibri" pitchFamily="34" charset="0"/>
              <a:ea typeface="MS PGothic" pitchFamily="34" charset="-128"/>
              <a:cs typeface="+mn-cs"/>
            </a:endParaRPr>
          </a:p>
          <a:p>
            <a:pPr marL="342900" indent="-342900" algn="just">
              <a:lnSpc>
                <a:spcPct val="80000"/>
              </a:lnSpc>
              <a:spcBef>
                <a:spcPct val="20000"/>
              </a:spcBef>
              <a:buFontTx/>
              <a:buChar char="•"/>
              <a:defRPr/>
            </a:pPr>
            <a:endParaRPr lang="es-CL" sz="2000" dirty="0">
              <a:solidFill>
                <a:srgbClr val="000000"/>
              </a:solidFill>
              <a:latin typeface="Calibri" pitchFamily="34" charset="0"/>
              <a:ea typeface="MS PGothic" pitchFamily="34" charset="-128"/>
              <a:cs typeface="+mn-cs"/>
            </a:endParaRPr>
          </a:p>
          <a:p>
            <a:pPr marL="342900" indent="-342900" algn="just">
              <a:lnSpc>
                <a:spcPct val="80000"/>
              </a:lnSpc>
              <a:spcBef>
                <a:spcPct val="20000"/>
              </a:spcBef>
              <a:buFontTx/>
              <a:buChar char="•"/>
              <a:defRPr/>
            </a:pPr>
            <a:r>
              <a:rPr lang="es-CL" sz="2000" b="1" dirty="0">
                <a:solidFill>
                  <a:srgbClr val="000000"/>
                </a:solidFill>
                <a:latin typeface="Calibri" pitchFamily="34" charset="0"/>
                <a:ea typeface="MS PGothic" pitchFamily="34" charset="-128"/>
                <a:cs typeface="+mn-cs"/>
              </a:rPr>
              <a:t>Universo</a:t>
            </a:r>
            <a:r>
              <a:rPr lang="es-CL" sz="2000" dirty="0">
                <a:solidFill>
                  <a:srgbClr val="000000"/>
                </a:solidFill>
                <a:latin typeface="Calibri" pitchFamily="34" charset="0"/>
                <a:ea typeface="MS PGothic" pitchFamily="34" charset="-128"/>
                <a:cs typeface="+mn-cs"/>
              </a:rPr>
              <a:t>: </a:t>
            </a:r>
            <a:r>
              <a:rPr lang="es-ES_tradnl" sz="2000" dirty="0">
                <a:solidFill>
                  <a:srgbClr val="000000"/>
                </a:solidFill>
                <a:latin typeface="Calibri" pitchFamily="34" charset="0"/>
                <a:ea typeface="MS PGothic" pitchFamily="34" charset="-128"/>
                <a:cs typeface="+mn-cs"/>
              </a:rPr>
              <a:t>Hogares que cuentan con conexión telefónica fija, de todas la regiones del país.</a:t>
            </a:r>
            <a:endParaRPr lang="es-CL" sz="2000" dirty="0">
              <a:solidFill>
                <a:srgbClr val="000000"/>
              </a:solidFill>
              <a:latin typeface="Calibri" pitchFamily="34" charset="0"/>
              <a:ea typeface="MS PGothic" pitchFamily="34" charset="-128"/>
              <a:cs typeface="+mn-cs"/>
            </a:endParaRPr>
          </a:p>
          <a:p>
            <a:pPr marL="342900" indent="-342900" algn="just">
              <a:lnSpc>
                <a:spcPct val="80000"/>
              </a:lnSpc>
              <a:spcBef>
                <a:spcPct val="20000"/>
              </a:spcBef>
              <a:buFontTx/>
              <a:buChar char="•"/>
              <a:defRPr/>
            </a:pPr>
            <a:endParaRPr lang="es-CL" sz="2000" dirty="0">
              <a:solidFill>
                <a:srgbClr val="000000"/>
              </a:solidFill>
              <a:latin typeface="Calibri" pitchFamily="34" charset="0"/>
              <a:ea typeface="MS PGothic" pitchFamily="34" charset="-128"/>
              <a:cs typeface="+mn-cs"/>
            </a:endParaRPr>
          </a:p>
          <a:p>
            <a:pPr marL="342900" indent="-342900" algn="just">
              <a:lnSpc>
                <a:spcPct val="80000"/>
              </a:lnSpc>
              <a:spcBef>
                <a:spcPct val="20000"/>
              </a:spcBef>
              <a:buFontTx/>
              <a:buChar char="•"/>
              <a:defRPr/>
            </a:pPr>
            <a:r>
              <a:rPr lang="es-CL" sz="2000" b="1" dirty="0">
                <a:solidFill>
                  <a:srgbClr val="000000"/>
                </a:solidFill>
                <a:latin typeface="Calibri" pitchFamily="34" charset="0"/>
                <a:ea typeface="MS PGothic" pitchFamily="34" charset="-128"/>
                <a:cs typeface="+mn-cs"/>
              </a:rPr>
              <a:t>Selección de la Muestra</a:t>
            </a:r>
            <a:r>
              <a:rPr lang="es-CL" sz="2000" dirty="0">
                <a:solidFill>
                  <a:srgbClr val="000000"/>
                </a:solidFill>
                <a:latin typeface="Calibri" pitchFamily="34" charset="0"/>
                <a:ea typeface="MS PGothic" pitchFamily="34" charset="-128"/>
                <a:cs typeface="+mn-cs"/>
              </a:rPr>
              <a:t>: muestreo sistemático de números de teléfonos residenciales.</a:t>
            </a:r>
          </a:p>
          <a:p>
            <a:pPr marL="342900" indent="-342900" algn="just">
              <a:lnSpc>
                <a:spcPct val="80000"/>
              </a:lnSpc>
              <a:spcBef>
                <a:spcPct val="20000"/>
              </a:spcBef>
              <a:buFontTx/>
              <a:buChar char="•"/>
              <a:defRPr/>
            </a:pPr>
            <a:endParaRPr lang="es-CL" sz="2000" dirty="0">
              <a:solidFill>
                <a:srgbClr val="000000"/>
              </a:solidFill>
              <a:latin typeface="Calibri" pitchFamily="34" charset="0"/>
              <a:ea typeface="MS PGothic" pitchFamily="34" charset="-128"/>
              <a:cs typeface="+mn-cs"/>
            </a:endParaRPr>
          </a:p>
          <a:p>
            <a:pPr marL="342900" indent="-342900" algn="just">
              <a:lnSpc>
                <a:spcPct val="80000"/>
              </a:lnSpc>
              <a:spcBef>
                <a:spcPct val="20000"/>
              </a:spcBef>
              <a:buFontTx/>
              <a:buChar char="•"/>
              <a:defRPr/>
            </a:pPr>
            <a:r>
              <a:rPr lang="es-CL" sz="2000" b="1" dirty="0" smtClean="0">
                <a:solidFill>
                  <a:srgbClr val="000000"/>
                </a:solidFill>
                <a:latin typeface="Calibri" pitchFamily="34" charset="0"/>
                <a:ea typeface="MS PGothic" pitchFamily="34" charset="-128"/>
                <a:cs typeface="+mn-cs"/>
              </a:rPr>
              <a:t>Fecha </a:t>
            </a:r>
            <a:r>
              <a:rPr lang="es-CL" sz="2000" b="1" dirty="0">
                <a:solidFill>
                  <a:srgbClr val="000000"/>
                </a:solidFill>
                <a:latin typeface="Calibri" pitchFamily="34" charset="0"/>
                <a:ea typeface="MS PGothic" pitchFamily="34" charset="-128"/>
                <a:cs typeface="+mn-cs"/>
              </a:rPr>
              <a:t>de Terreno</a:t>
            </a:r>
            <a:r>
              <a:rPr lang="es-CL" sz="2000" dirty="0">
                <a:solidFill>
                  <a:srgbClr val="000000"/>
                </a:solidFill>
                <a:latin typeface="Calibri" pitchFamily="34" charset="0"/>
                <a:ea typeface="MS PGothic" pitchFamily="34" charset="-128"/>
                <a:cs typeface="+mn-cs"/>
              </a:rPr>
              <a:t>: Sábado </a:t>
            </a:r>
            <a:r>
              <a:rPr lang="es-CL" sz="2000" dirty="0" smtClean="0">
                <a:solidFill>
                  <a:srgbClr val="000000"/>
                </a:solidFill>
                <a:latin typeface="Calibri" pitchFamily="34" charset="0"/>
                <a:ea typeface="MS PGothic" pitchFamily="34" charset="-128"/>
                <a:cs typeface="+mn-cs"/>
              </a:rPr>
              <a:t>31 de agosto y domingo 1de septiembre </a:t>
            </a:r>
            <a:r>
              <a:rPr lang="es-CL" sz="2000" dirty="0">
                <a:solidFill>
                  <a:srgbClr val="000000"/>
                </a:solidFill>
                <a:latin typeface="Calibri" pitchFamily="34" charset="0"/>
                <a:ea typeface="MS PGothic" pitchFamily="34" charset="-128"/>
                <a:cs typeface="+mn-cs"/>
              </a:rPr>
              <a:t>2013.</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xfrm>
            <a:off x="0" y="458788"/>
            <a:ext cx="5651500" cy="882650"/>
          </a:xfrm>
        </p:spPr>
        <p:txBody>
          <a:bodyPr/>
          <a:lstStyle/>
          <a:p>
            <a:pPr eaLnBrk="1" hangingPunct="1"/>
            <a:r>
              <a:rPr lang="es-ES_tradnl" sz="2800" smtClean="0">
                <a:latin typeface="Calibri" pitchFamily="34" charset="0"/>
              </a:rPr>
              <a:t>SITUACIÓN ECONÓMICA DEL PAÍS</a:t>
            </a:r>
          </a:p>
        </p:txBody>
      </p:sp>
      <p:sp>
        <p:nvSpPr>
          <p:cNvPr id="14339" name="5 Rectángulo"/>
          <p:cNvSpPr>
            <a:spLocks noChangeArrowheads="1"/>
          </p:cNvSpPr>
          <p:nvPr/>
        </p:nvSpPr>
        <p:spPr bwMode="auto">
          <a:xfrm>
            <a:off x="755650" y="1763713"/>
            <a:ext cx="7632700" cy="585787"/>
          </a:xfrm>
          <a:prstGeom prst="rect">
            <a:avLst/>
          </a:prstGeom>
          <a:noFill/>
          <a:ln w="9525">
            <a:noFill/>
            <a:miter lim="800000"/>
            <a:headEnd/>
            <a:tailEnd/>
          </a:ln>
        </p:spPr>
        <p:txBody>
          <a:bodyPr>
            <a:spAutoFit/>
          </a:bodyPr>
          <a:lstStyle/>
          <a:p>
            <a:pPr algn="ctr"/>
            <a:r>
              <a:rPr lang="es-CL" sz="1600" b="1" i="1">
                <a:latin typeface="Calibri" pitchFamily="34" charset="0"/>
              </a:rPr>
              <a:t>¿En su familia creen que la pobreza en Chile está disminuyendo, está igual, o está aumentando?</a:t>
            </a:r>
            <a:endParaRPr lang="es-ES" sz="1600" b="1" i="1">
              <a:latin typeface="Calibri" pitchFamily="34" charset="0"/>
            </a:endParaRPr>
          </a:p>
        </p:txBody>
      </p:sp>
      <p:graphicFrame>
        <p:nvGraphicFramePr>
          <p:cNvPr id="4" name="1 Gráfico"/>
          <p:cNvGraphicFramePr/>
          <p:nvPr/>
        </p:nvGraphicFramePr>
        <p:xfrm>
          <a:off x="1000100" y="2357430"/>
          <a:ext cx="7143800" cy="3714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5362" name="5 Rectángulo"/>
          <p:cNvSpPr>
            <a:spLocks noChangeArrowheads="1"/>
          </p:cNvSpPr>
          <p:nvPr/>
        </p:nvSpPr>
        <p:spPr bwMode="auto">
          <a:xfrm>
            <a:off x="755650" y="1763713"/>
            <a:ext cx="7632700" cy="585787"/>
          </a:xfrm>
          <a:prstGeom prst="rect">
            <a:avLst/>
          </a:prstGeom>
          <a:noFill/>
          <a:ln w="9525">
            <a:noFill/>
            <a:miter lim="800000"/>
            <a:headEnd/>
            <a:tailEnd/>
          </a:ln>
        </p:spPr>
        <p:txBody>
          <a:bodyPr>
            <a:spAutoFit/>
          </a:bodyPr>
          <a:lstStyle/>
          <a:p>
            <a:pPr algn="ctr"/>
            <a:r>
              <a:rPr lang="es-CL" sz="1600" b="1" i="1">
                <a:latin typeface="Calibri" pitchFamily="34" charset="0"/>
              </a:rPr>
              <a:t>Y, en general, en su familia ¿creen que la desigualdad económica y social en Chile está disminuyendo, está igual, o está aumentando?</a:t>
            </a:r>
            <a:endParaRPr lang="es-ES" sz="1600" b="1" i="1">
              <a:latin typeface="Calibri" pitchFamily="34" charset="0"/>
            </a:endParaRPr>
          </a:p>
        </p:txBody>
      </p:sp>
      <p:sp>
        <p:nvSpPr>
          <p:cNvPr id="5" name="Rectangle 3"/>
          <p:cNvSpPr txBox="1">
            <a:spLocks noChangeArrowheads="1"/>
          </p:cNvSpPr>
          <p:nvPr/>
        </p:nvSpPr>
        <p:spPr bwMode="auto">
          <a:xfrm>
            <a:off x="0" y="458788"/>
            <a:ext cx="56515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a:lstStyle>
          <a:p>
            <a:pPr eaLnBrk="1" hangingPunct="1">
              <a:defRPr/>
            </a:pPr>
            <a:r>
              <a:rPr lang="es-ES_tradnl" sz="2800" kern="0" dirty="0" smtClean="0">
                <a:latin typeface="Calibri" pitchFamily="34" charset="0"/>
              </a:rPr>
              <a:t>SITUACIÓN ECONÓMICA DEL PAÍS</a:t>
            </a:r>
          </a:p>
        </p:txBody>
      </p:sp>
      <p:graphicFrame>
        <p:nvGraphicFramePr>
          <p:cNvPr id="4" name="3 Tabla"/>
          <p:cNvGraphicFramePr>
            <a:graphicFrameLocks noGrp="1"/>
          </p:cNvGraphicFramePr>
          <p:nvPr/>
        </p:nvGraphicFramePr>
        <p:xfrm>
          <a:off x="4191000" y="3348037"/>
          <a:ext cx="762000" cy="161925"/>
        </p:xfrm>
        <a:graphic>
          <a:graphicData uri="http://schemas.openxmlformats.org/drawingml/2006/table">
            <a:tbl>
              <a:tblPr/>
              <a:tblGrid>
                <a:gridCol w="762000"/>
              </a:tblGrid>
              <a:tr h="161925">
                <a:tc>
                  <a:txBody>
                    <a:bodyPr/>
                    <a:lstStyle/>
                    <a:p>
                      <a:pPr algn="l" fontAlgn="b"/>
                      <a:endParaRPr lang="es-CL" sz="1000" b="0" i="0" u="none" strike="noStrike" dirty="0">
                        <a:solidFill>
                          <a:srgbClr val="000000"/>
                        </a:solidFill>
                        <a:latin typeface="Calibri"/>
                      </a:endParaRPr>
                    </a:p>
                  </a:txBody>
                  <a:tcPr marL="0" marR="0" marT="0" marB="0" anchor="b">
                    <a:lnL>
                      <a:noFill/>
                    </a:lnL>
                    <a:lnR>
                      <a:noFill/>
                    </a:lnR>
                    <a:lnT>
                      <a:noFill/>
                    </a:lnT>
                    <a:lnB>
                      <a:noFill/>
                    </a:lnB>
                  </a:tcPr>
                </a:tc>
              </a:tr>
            </a:tbl>
          </a:graphicData>
        </a:graphic>
      </p:graphicFrame>
      <p:graphicFrame>
        <p:nvGraphicFramePr>
          <p:cNvPr id="6" name="1 Gráfico"/>
          <p:cNvGraphicFramePr/>
          <p:nvPr/>
        </p:nvGraphicFramePr>
        <p:xfrm>
          <a:off x="1142976" y="2500306"/>
          <a:ext cx="6643734" cy="3714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2698750" y="2071688"/>
            <a:ext cx="6659563" cy="2232025"/>
          </a:xfrm>
        </p:spPr>
        <p:txBody>
          <a:bodyPr/>
          <a:lstStyle/>
          <a:p>
            <a:pPr algn="l" eaLnBrk="1" hangingPunct="1"/>
            <a:r>
              <a:rPr lang="es-ES_tradnl" sz="3600" smtClean="0"/>
              <a:t>ENCUESTA COOPERATIVA IMAGINACCION</a:t>
            </a:r>
            <a:br>
              <a:rPr lang="es-ES_tradnl" sz="3600" smtClean="0"/>
            </a:br>
            <a:r>
              <a:rPr lang="es-ES_tradnl" sz="3600" smtClean="0"/>
              <a:t>UNIVERSIDAD CENTRAL</a:t>
            </a:r>
          </a:p>
        </p:txBody>
      </p:sp>
      <p:sp>
        <p:nvSpPr>
          <p:cNvPr id="5" name="Rectangle 3"/>
          <p:cNvSpPr txBox="1">
            <a:spLocks noChangeArrowheads="1"/>
          </p:cNvSpPr>
          <p:nvPr/>
        </p:nvSpPr>
        <p:spPr bwMode="auto">
          <a:xfrm>
            <a:off x="2740025" y="4076700"/>
            <a:ext cx="5903913" cy="1296988"/>
          </a:xfrm>
          <a:prstGeom prst="rect">
            <a:avLst/>
          </a:prstGeom>
          <a:noFill/>
          <a:ln w="9525">
            <a:noFill/>
            <a:miter lim="800000"/>
            <a:headEnd/>
            <a:tailEnd/>
          </a:ln>
        </p:spPr>
        <p:txBody>
          <a:bodyPr/>
          <a:lstStyle/>
          <a:p>
            <a:pPr>
              <a:spcBef>
                <a:spcPct val="20000"/>
              </a:spcBef>
              <a:defRPr/>
            </a:pPr>
            <a:r>
              <a:rPr lang="es-ES" kern="0" dirty="0">
                <a:solidFill>
                  <a:srgbClr val="5F5F5F"/>
                </a:solidFill>
                <a:latin typeface="Trebuchet MS"/>
                <a:cs typeface="+mn-cs"/>
              </a:rPr>
              <a:t>Encuesta Cooperativa – Imaginaccion – Universidad Central.</a:t>
            </a:r>
          </a:p>
          <a:p>
            <a:pPr>
              <a:spcBef>
                <a:spcPct val="20000"/>
              </a:spcBef>
              <a:defRPr/>
            </a:pPr>
            <a:r>
              <a:rPr lang="es-ES_tradnl" b="1" kern="0" dirty="0">
                <a:solidFill>
                  <a:srgbClr val="5F5F5F"/>
                </a:solidFill>
                <a:latin typeface="Trebuchet MS"/>
                <a:cs typeface="+mn-cs"/>
              </a:rPr>
              <a:t>03 Septiembre </a:t>
            </a:r>
            <a:r>
              <a:rPr lang="es-ES_tradnl" b="1" kern="0" dirty="0">
                <a:solidFill>
                  <a:srgbClr val="5F5F5F"/>
                </a:solidFill>
                <a:latin typeface="Trebuchet MS"/>
                <a:cs typeface="+mn-cs"/>
              </a:rPr>
              <a:t>2013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1 Rectángulo"/>
          <p:cNvSpPr>
            <a:spLocks noChangeArrowheads="1"/>
          </p:cNvSpPr>
          <p:nvPr/>
        </p:nvSpPr>
        <p:spPr bwMode="auto">
          <a:xfrm>
            <a:off x="301625" y="334963"/>
            <a:ext cx="5133975" cy="1077912"/>
          </a:xfrm>
          <a:prstGeom prst="rect">
            <a:avLst/>
          </a:prstGeom>
          <a:noFill/>
          <a:ln w="9525">
            <a:noFill/>
            <a:miter lim="800000"/>
            <a:headEnd/>
            <a:tailEnd/>
          </a:ln>
        </p:spPr>
        <p:txBody>
          <a:bodyPr>
            <a:spAutoFit/>
          </a:bodyPr>
          <a:lstStyle/>
          <a:p>
            <a:pPr algn="just"/>
            <a:r>
              <a:rPr lang="es-CL" sz="1600">
                <a:solidFill>
                  <a:schemeClr val="bg1"/>
                </a:solidFill>
                <a:latin typeface="Calibri" pitchFamily="34" charset="0"/>
              </a:rPr>
              <a:t>Como usted sabe, la próxima semana la selección de Chile volverá a jugar para la clasificación al mundial de fútbol. En su entorno familiar, ¿piensan que Chile va a clasificar para el mundial o más bien piensan que no va a clasificar?  </a:t>
            </a:r>
          </a:p>
        </p:txBody>
      </p:sp>
      <p:graphicFrame>
        <p:nvGraphicFramePr>
          <p:cNvPr id="3" name="1 Gráfico"/>
          <p:cNvGraphicFramePr>
            <a:graphicFrameLocks/>
          </p:cNvGraphicFramePr>
          <p:nvPr/>
        </p:nvGraphicFramePr>
        <p:xfrm>
          <a:off x="928662" y="2057400"/>
          <a:ext cx="7286676" cy="41576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1 Rectángulo"/>
          <p:cNvSpPr>
            <a:spLocks noChangeArrowheads="1"/>
          </p:cNvSpPr>
          <p:nvPr/>
        </p:nvSpPr>
        <p:spPr bwMode="auto">
          <a:xfrm>
            <a:off x="301625" y="549275"/>
            <a:ext cx="5133975" cy="584200"/>
          </a:xfrm>
          <a:prstGeom prst="rect">
            <a:avLst/>
          </a:prstGeom>
          <a:noFill/>
          <a:ln w="9525">
            <a:noFill/>
            <a:miter lim="800000"/>
            <a:headEnd/>
            <a:tailEnd/>
          </a:ln>
        </p:spPr>
        <p:txBody>
          <a:bodyPr>
            <a:spAutoFit/>
          </a:bodyPr>
          <a:lstStyle/>
          <a:p>
            <a:r>
              <a:rPr lang="es-CL" sz="1600">
                <a:solidFill>
                  <a:schemeClr val="bg1"/>
                </a:solidFill>
                <a:latin typeface="Calibri" pitchFamily="34" charset="0"/>
              </a:rPr>
              <a:t>Siguiendo con el tema del fútbol, ¿cuál es el equipo favorito de su familia?  (Pregunta abierta)</a:t>
            </a:r>
          </a:p>
        </p:txBody>
      </p:sp>
      <p:graphicFrame>
        <p:nvGraphicFramePr>
          <p:cNvPr id="3" name="1 Gráfico"/>
          <p:cNvGraphicFramePr>
            <a:graphicFrameLocks/>
          </p:cNvGraphicFramePr>
          <p:nvPr/>
        </p:nvGraphicFramePr>
        <p:xfrm>
          <a:off x="1357290" y="2057400"/>
          <a:ext cx="6357982" cy="41576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1 Rectángulo"/>
          <p:cNvSpPr>
            <a:spLocks noChangeArrowheads="1"/>
          </p:cNvSpPr>
          <p:nvPr/>
        </p:nvSpPr>
        <p:spPr bwMode="auto">
          <a:xfrm>
            <a:off x="301625" y="334963"/>
            <a:ext cx="5133975" cy="1077912"/>
          </a:xfrm>
          <a:prstGeom prst="rect">
            <a:avLst/>
          </a:prstGeom>
          <a:noFill/>
          <a:ln w="9525">
            <a:noFill/>
            <a:miter lim="800000"/>
            <a:headEnd/>
            <a:tailEnd/>
          </a:ln>
        </p:spPr>
        <p:txBody>
          <a:bodyPr>
            <a:spAutoFit/>
          </a:bodyPr>
          <a:lstStyle/>
          <a:p>
            <a:r>
              <a:rPr lang="es-CL" sz="1600">
                <a:solidFill>
                  <a:schemeClr val="bg1"/>
                </a:solidFill>
                <a:latin typeface="Calibri" pitchFamily="34" charset="0"/>
              </a:rPr>
              <a:t>Esta semana el tenista Nicolás Massú anunció su retiro del tenis profesional. De los siguientes tres tenistas, Fernando González, Nicolás Massú, Marcelo Ríos, ¿cuál de ellos creen en su familia les ha brindado mayores satisfacciones? </a:t>
            </a:r>
          </a:p>
        </p:txBody>
      </p:sp>
      <p:graphicFrame>
        <p:nvGraphicFramePr>
          <p:cNvPr id="3" name="2 Gráfico"/>
          <p:cNvGraphicFramePr>
            <a:graphicFrameLocks/>
          </p:cNvGraphicFramePr>
          <p:nvPr/>
        </p:nvGraphicFramePr>
        <p:xfrm>
          <a:off x="1428728" y="2057400"/>
          <a:ext cx="6286544" cy="40148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0" y="404813"/>
            <a:ext cx="5651500" cy="882650"/>
          </a:xfrm>
        </p:spPr>
        <p:txBody>
          <a:bodyPr/>
          <a:lstStyle/>
          <a:p>
            <a:pPr eaLnBrk="1" hangingPunct="1"/>
            <a:r>
              <a:rPr lang="es-ES_tradnl" sz="2000" smtClean="0">
                <a:latin typeface="Calibri" pitchFamily="34" charset="0"/>
              </a:rPr>
              <a:t>Con respecto a los temas relacionados con Educación…</a:t>
            </a:r>
          </a:p>
        </p:txBody>
      </p:sp>
      <p:sp>
        <p:nvSpPr>
          <p:cNvPr id="7171" name="5 CuadroTexto"/>
          <p:cNvSpPr txBox="1">
            <a:spLocks noChangeArrowheads="1"/>
          </p:cNvSpPr>
          <p:nvPr/>
        </p:nvSpPr>
        <p:spPr bwMode="auto">
          <a:xfrm>
            <a:off x="755650" y="1866900"/>
            <a:ext cx="7632700" cy="338138"/>
          </a:xfrm>
          <a:prstGeom prst="rect">
            <a:avLst/>
          </a:prstGeom>
          <a:noFill/>
          <a:ln w="9525">
            <a:noFill/>
            <a:miter lim="800000"/>
            <a:headEnd/>
            <a:tailEnd/>
          </a:ln>
        </p:spPr>
        <p:txBody>
          <a:bodyPr>
            <a:spAutoFit/>
          </a:bodyPr>
          <a:lstStyle/>
          <a:p>
            <a:pPr algn="ctr"/>
            <a:r>
              <a:rPr lang="es-ES" sz="1600" b="1" i="1">
                <a:latin typeface="Calibri" pitchFamily="34" charset="0"/>
              </a:rPr>
              <a:t>En su familia ¿están a favor o en contra de las demandas de los estudiantes?</a:t>
            </a:r>
          </a:p>
        </p:txBody>
      </p:sp>
      <p:graphicFrame>
        <p:nvGraphicFramePr>
          <p:cNvPr id="4" name="2 Gráfico"/>
          <p:cNvGraphicFramePr/>
          <p:nvPr/>
        </p:nvGraphicFramePr>
        <p:xfrm>
          <a:off x="1000100" y="2357430"/>
          <a:ext cx="7215238" cy="3857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5 CuadroTexto"/>
          <p:cNvSpPr txBox="1">
            <a:spLocks noChangeArrowheads="1"/>
          </p:cNvSpPr>
          <p:nvPr/>
        </p:nvSpPr>
        <p:spPr bwMode="auto">
          <a:xfrm>
            <a:off x="755650" y="1866900"/>
            <a:ext cx="7632700" cy="338138"/>
          </a:xfrm>
          <a:prstGeom prst="rect">
            <a:avLst/>
          </a:prstGeom>
          <a:noFill/>
          <a:ln w="9525">
            <a:noFill/>
            <a:miter lim="800000"/>
            <a:headEnd/>
            <a:tailEnd/>
          </a:ln>
        </p:spPr>
        <p:txBody>
          <a:bodyPr>
            <a:spAutoFit/>
          </a:bodyPr>
          <a:lstStyle/>
          <a:p>
            <a:pPr algn="ctr"/>
            <a:r>
              <a:rPr lang="es-ES" sz="1600" b="1" i="1">
                <a:latin typeface="Calibri" pitchFamily="34" charset="0"/>
              </a:rPr>
              <a:t>En su familia ¿están a favor o en contra de las marchas de los estudiantes?</a:t>
            </a:r>
          </a:p>
        </p:txBody>
      </p:sp>
      <p:sp>
        <p:nvSpPr>
          <p:cNvPr id="5" name="Rectangle 3"/>
          <p:cNvSpPr txBox="1">
            <a:spLocks noChangeArrowheads="1"/>
          </p:cNvSpPr>
          <p:nvPr/>
        </p:nvSpPr>
        <p:spPr bwMode="auto">
          <a:xfrm>
            <a:off x="0" y="404813"/>
            <a:ext cx="56515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rebuchet MS" pitchFamily="34" charset="0"/>
              </a:defRPr>
            </a:lvl2pPr>
            <a:lvl3pPr algn="ctr" rtl="0" eaLnBrk="0" fontAlgn="base" hangingPunct="0">
              <a:spcBef>
                <a:spcPct val="0"/>
              </a:spcBef>
              <a:spcAft>
                <a:spcPct val="0"/>
              </a:spcAft>
              <a:defRPr sz="4400">
                <a:solidFill>
                  <a:schemeClr val="bg1"/>
                </a:solidFill>
                <a:latin typeface="Trebuchet MS" pitchFamily="34" charset="0"/>
              </a:defRPr>
            </a:lvl3pPr>
            <a:lvl4pPr algn="ctr" rtl="0" eaLnBrk="0" fontAlgn="base" hangingPunct="0">
              <a:spcBef>
                <a:spcPct val="0"/>
              </a:spcBef>
              <a:spcAft>
                <a:spcPct val="0"/>
              </a:spcAft>
              <a:defRPr sz="4400">
                <a:solidFill>
                  <a:schemeClr val="bg1"/>
                </a:solidFill>
                <a:latin typeface="Trebuchet MS" pitchFamily="34" charset="0"/>
              </a:defRPr>
            </a:lvl4pPr>
            <a:lvl5pPr algn="ctr" rtl="0" eaLnBrk="0" fontAlgn="base" hangingPunct="0">
              <a:spcBef>
                <a:spcPct val="0"/>
              </a:spcBef>
              <a:spcAft>
                <a:spcPct val="0"/>
              </a:spcAft>
              <a:defRPr sz="4400">
                <a:solidFill>
                  <a:schemeClr val="bg1"/>
                </a:solidFill>
                <a:latin typeface="Trebuchet MS" pitchFamily="34" charset="0"/>
              </a:defRPr>
            </a:lvl5pPr>
            <a:lvl6pPr marL="457200" algn="ctr" rtl="0" fontAlgn="base">
              <a:spcBef>
                <a:spcPct val="0"/>
              </a:spcBef>
              <a:spcAft>
                <a:spcPct val="0"/>
              </a:spcAft>
              <a:defRPr sz="4400">
                <a:solidFill>
                  <a:schemeClr val="bg1"/>
                </a:solidFill>
                <a:latin typeface="Trebuchet MS" pitchFamily="34" charset="0"/>
              </a:defRPr>
            </a:lvl6pPr>
            <a:lvl7pPr marL="914400" algn="ctr" rtl="0" fontAlgn="base">
              <a:spcBef>
                <a:spcPct val="0"/>
              </a:spcBef>
              <a:spcAft>
                <a:spcPct val="0"/>
              </a:spcAft>
              <a:defRPr sz="4400">
                <a:solidFill>
                  <a:schemeClr val="bg1"/>
                </a:solidFill>
                <a:latin typeface="Trebuchet MS" pitchFamily="34" charset="0"/>
              </a:defRPr>
            </a:lvl7pPr>
            <a:lvl8pPr marL="1371600" algn="ctr" rtl="0" fontAlgn="base">
              <a:spcBef>
                <a:spcPct val="0"/>
              </a:spcBef>
              <a:spcAft>
                <a:spcPct val="0"/>
              </a:spcAft>
              <a:defRPr sz="4400">
                <a:solidFill>
                  <a:schemeClr val="bg1"/>
                </a:solidFill>
                <a:latin typeface="Trebuchet MS" pitchFamily="34" charset="0"/>
              </a:defRPr>
            </a:lvl8pPr>
            <a:lvl9pPr marL="1828800" algn="ctr" rtl="0" fontAlgn="base">
              <a:spcBef>
                <a:spcPct val="0"/>
              </a:spcBef>
              <a:spcAft>
                <a:spcPct val="0"/>
              </a:spcAft>
              <a:defRPr sz="4400">
                <a:solidFill>
                  <a:schemeClr val="bg1"/>
                </a:solidFill>
                <a:latin typeface="Trebuchet MS" pitchFamily="34" charset="0"/>
              </a:defRPr>
            </a:lvl9pPr>
          </a:lstStyle>
          <a:p>
            <a:pPr eaLnBrk="1" hangingPunct="1">
              <a:defRPr/>
            </a:pPr>
            <a:r>
              <a:rPr lang="es-ES_tradnl" sz="2000" kern="0" smtClean="0">
                <a:latin typeface="Calibri" pitchFamily="34" charset="0"/>
              </a:rPr>
              <a:t>Con respecto a los temas relacionados con Educación…</a:t>
            </a:r>
            <a:endParaRPr lang="es-ES_tradnl" sz="2000" kern="0" dirty="0" smtClean="0">
              <a:latin typeface="Calibri" pitchFamily="34" charset="0"/>
            </a:endParaRPr>
          </a:p>
        </p:txBody>
      </p:sp>
      <p:graphicFrame>
        <p:nvGraphicFramePr>
          <p:cNvPr id="6" name="3 Gráfico"/>
          <p:cNvGraphicFramePr/>
          <p:nvPr/>
        </p:nvGraphicFramePr>
        <p:xfrm>
          <a:off x="1214414" y="2500306"/>
          <a:ext cx="6715172" cy="37147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539750" y="188913"/>
            <a:ext cx="4608513" cy="1439862"/>
          </a:xfrm>
        </p:spPr>
        <p:txBody>
          <a:bodyPr/>
          <a:lstStyle/>
          <a:p>
            <a:pPr algn="just" eaLnBrk="1" hangingPunct="1"/>
            <a:r>
              <a:rPr lang="es-CL" sz="1600" smtClean="0">
                <a:latin typeface="Calibri" pitchFamily="34" charset="0"/>
              </a:rPr>
              <a:t>En los últimos años junto con el movimiento de los estudiantes se han generado otros movimientos sociales, en ese sentido</a:t>
            </a:r>
          </a:p>
        </p:txBody>
      </p:sp>
      <p:sp>
        <p:nvSpPr>
          <p:cNvPr id="9219" name="2 CuadroTexto"/>
          <p:cNvSpPr txBox="1">
            <a:spLocks noChangeArrowheads="1"/>
          </p:cNvSpPr>
          <p:nvPr/>
        </p:nvSpPr>
        <p:spPr bwMode="auto">
          <a:xfrm>
            <a:off x="755650" y="1773238"/>
            <a:ext cx="7632700" cy="338137"/>
          </a:xfrm>
          <a:prstGeom prst="rect">
            <a:avLst/>
          </a:prstGeom>
          <a:noFill/>
          <a:ln w="9525">
            <a:noFill/>
            <a:miter lim="800000"/>
            <a:headEnd/>
            <a:tailEnd/>
          </a:ln>
        </p:spPr>
        <p:txBody>
          <a:bodyPr>
            <a:spAutoFit/>
          </a:bodyPr>
          <a:lstStyle/>
          <a:p>
            <a:pPr algn="ctr"/>
            <a:r>
              <a:rPr lang="es-CL" sz="1600" b="1" i="1" dirty="0">
                <a:latin typeface="Calibri" pitchFamily="34" charset="0"/>
              </a:rPr>
              <a:t>En su familia están a favor o en contra </a:t>
            </a:r>
            <a:r>
              <a:rPr lang="es-CL" sz="1600" b="1" i="1" dirty="0" smtClean="0">
                <a:latin typeface="Calibri" pitchFamily="34" charset="0"/>
              </a:rPr>
              <a:t>de las demandas contra </a:t>
            </a:r>
            <a:r>
              <a:rPr lang="es-CL" sz="1600" b="1" i="1" dirty="0" err="1" smtClean="0">
                <a:latin typeface="Calibri" pitchFamily="34" charset="0"/>
              </a:rPr>
              <a:t>Hidroaysén</a:t>
            </a:r>
            <a:r>
              <a:rPr lang="es-ES" sz="1600" b="1" i="1" dirty="0" smtClean="0">
                <a:latin typeface="Calibri" pitchFamily="34" charset="0"/>
              </a:rPr>
              <a:t>?</a:t>
            </a:r>
            <a:endParaRPr lang="es-ES" sz="1600" b="1" i="1" dirty="0">
              <a:latin typeface="Calibri" pitchFamily="34" charset="0"/>
            </a:endParaRPr>
          </a:p>
        </p:txBody>
      </p:sp>
      <p:graphicFrame>
        <p:nvGraphicFramePr>
          <p:cNvPr id="4" name="3 Gráfico"/>
          <p:cNvGraphicFramePr/>
          <p:nvPr/>
        </p:nvGraphicFramePr>
        <p:xfrm>
          <a:off x="1428728" y="2357430"/>
          <a:ext cx="6572296" cy="385765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218" name="Rectangle 3"/>
          <p:cNvSpPr>
            <a:spLocks noGrp="1" noChangeArrowheads="1"/>
          </p:cNvSpPr>
          <p:nvPr>
            <p:ph type="title"/>
          </p:nvPr>
        </p:nvSpPr>
        <p:spPr>
          <a:xfrm>
            <a:off x="539750" y="188913"/>
            <a:ext cx="4608513" cy="1439862"/>
          </a:xfrm>
        </p:spPr>
        <p:txBody>
          <a:bodyPr/>
          <a:lstStyle/>
          <a:p>
            <a:pPr algn="just" eaLnBrk="1" hangingPunct="1"/>
            <a:r>
              <a:rPr lang="es-CL" sz="1600" smtClean="0">
                <a:latin typeface="Calibri" pitchFamily="34" charset="0"/>
              </a:rPr>
              <a:t>En los últimos años junto con el movimiento de los estudiantes se han generado otros movimientos sociales, en ese sentido</a:t>
            </a:r>
          </a:p>
        </p:txBody>
      </p:sp>
      <p:sp>
        <p:nvSpPr>
          <p:cNvPr id="9219" name="2 CuadroTexto"/>
          <p:cNvSpPr txBox="1">
            <a:spLocks noChangeArrowheads="1"/>
          </p:cNvSpPr>
          <p:nvPr/>
        </p:nvSpPr>
        <p:spPr bwMode="auto">
          <a:xfrm>
            <a:off x="755650" y="1773238"/>
            <a:ext cx="7632700" cy="338137"/>
          </a:xfrm>
          <a:prstGeom prst="rect">
            <a:avLst/>
          </a:prstGeom>
          <a:noFill/>
          <a:ln w="9525">
            <a:noFill/>
            <a:miter lim="800000"/>
            <a:headEnd/>
            <a:tailEnd/>
          </a:ln>
        </p:spPr>
        <p:txBody>
          <a:bodyPr>
            <a:spAutoFit/>
          </a:bodyPr>
          <a:lstStyle/>
          <a:p>
            <a:pPr algn="ctr"/>
            <a:r>
              <a:rPr lang="es-CL" sz="1600" b="1" i="1" dirty="0">
                <a:latin typeface="Calibri" pitchFamily="34" charset="0"/>
              </a:rPr>
              <a:t>En su familia están a favor o en contra </a:t>
            </a:r>
            <a:r>
              <a:rPr lang="es-CL" sz="1600" b="1" i="1" dirty="0" smtClean="0">
                <a:latin typeface="Calibri" pitchFamily="34" charset="0"/>
              </a:rPr>
              <a:t>de las demandas de los mapuches</a:t>
            </a:r>
            <a:r>
              <a:rPr lang="es-ES" sz="1600" b="1" i="1" dirty="0" smtClean="0">
                <a:latin typeface="Calibri" pitchFamily="34" charset="0"/>
              </a:rPr>
              <a:t>?</a:t>
            </a:r>
            <a:endParaRPr lang="es-ES" sz="1600" b="1" i="1" dirty="0">
              <a:latin typeface="Calibri" pitchFamily="34" charset="0"/>
            </a:endParaRPr>
          </a:p>
        </p:txBody>
      </p:sp>
      <p:graphicFrame>
        <p:nvGraphicFramePr>
          <p:cNvPr id="6" name="2 Gráfico"/>
          <p:cNvGraphicFramePr/>
          <p:nvPr/>
        </p:nvGraphicFramePr>
        <p:xfrm>
          <a:off x="1285852" y="2428868"/>
          <a:ext cx="6572296" cy="39433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7965</TotalTime>
  <Words>667</Words>
  <Application>Microsoft Office PowerPoint</Application>
  <PresentationFormat>Presentación en pantalla (4:3)</PresentationFormat>
  <Paragraphs>81</Paragraphs>
  <Slides>22</Slides>
  <Notes>2</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22</vt:i4>
      </vt:variant>
    </vt:vector>
  </HeadingPairs>
  <TitlesOfParts>
    <vt:vector size="28" baseType="lpstr">
      <vt:lpstr>Times New Roman</vt:lpstr>
      <vt:lpstr>Arial</vt:lpstr>
      <vt:lpstr>Trebuchet MS</vt:lpstr>
      <vt:lpstr>Calibri</vt:lpstr>
      <vt:lpstr>MS PGothic</vt:lpstr>
      <vt:lpstr>Diseño predeterminado</vt:lpstr>
      <vt:lpstr>ENCUESTA COOPERATIVA IMAGINACCION UNIVERSIDAD CENTRAL</vt:lpstr>
      <vt:lpstr>FICHA TÉCNICA</vt:lpstr>
      <vt:lpstr>Diapositiva 3</vt:lpstr>
      <vt:lpstr>Diapositiva 4</vt:lpstr>
      <vt:lpstr>Diapositiva 5</vt:lpstr>
      <vt:lpstr>Con respecto a los temas relacionados con Educación…</vt:lpstr>
      <vt:lpstr>Diapositiva 7</vt:lpstr>
      <vt:lpstr>En los últimos años junto con el movimiento de los estudiantes se han generado otros movimientos sociales, en ese sentido</vt:lpstr>
      <vt:lpstr>En los últimos años junto con el movimiento de los estudiantes se han generado otros movimientos sociales, en ese sentido</vt:lpstr>
      <vt:lpstr>En los últimos años junto con el movimiento de los estudiantes se han generado otros movimientos sociales, en ese sentido</vt:lpstr>
      <vt:lpstr>En los últimos años junto con el movimiento de los estudiantes se han generado otros movimientos sociales, en ese sentido</vt:lpstr>
      <vt:lpstr>EVALUACIÓN</vt:lpstr>
      <vt:lpstr>EVALUACIÓN</vt:lpstr>
      <vt:lpstr>EVALUACIÓN</vt:lpstr>
      <vt:lpstr>EVALUACIÓN</vt:lpstr>
      <vt:lpstr>EVALUACIÓN</vt:lpstr>
      <vt:lpstr>VOTO EN EL EXTRANJERO</vt:lpstr>
      <vt:lpstr>CONFLICTO LIMÍTROFE</vt:lpstr>
      <vt:lpstr>Diapositiva 19</vt:lpstr>
      <vt:lpstr>SITUACIÓN ECONÓMICA DEL PAÍS</vt:lpstr>
      <vt:lpstr>Diapositiva 21</vt:lpstr>
      <vt:lpstr>ENCUESTA COOPERATIVA IMAGINACCION UNIVERSIDAD CENTRAL</vt:lpstr>
    </vt:vector>
  </TitlesOfParts>
  <Company>NITA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INTENCIÓN DE VOTO: ¿Qué indicadores utilizamos para observar la desición de los electores?</dc:title>
  <dc:creator>NITA</dc:creator>
  <cp:lastModifiedBy>Carlos Vergara</cp:lastModifiedBy>
  <cp:revision>518</cp:revision>
  <dcterms:created xsi:type="dcterms:W3CDTF">2011-07-01T15:29:30Z</dcterms:created>
  <dcterms:modified xsi:type="dcterms:W3CDTF">2013-09-02T16:07:47Z</dcterms:modified>
</cp:coreProperties>
</file>