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4" r:id="rId2"/>
    <p:sldId id="411" r:id="rId3"/>
    <p:sldId id="484" r:id="rId4"/>
    <p:sldId id="489" r:id="rId5"/>
    <p:sldId id="485" r:id="rId6"/>
    <p:sldId id="490" r:id="rId7"/>
    <p:sldId id="492" r:id="rId8"/>
    <p:sldId id="491" r:id="rId9"/>
    <p:sldId id="487" r:id="rId10"/>
    <p:sldId id="493" r:id="rId11"/>
    <p:sldId id="488" r:id="rId12"/>
    <p:sldId id="494" r:id="rId13"/>
    <p:sldId id="477" r:id="rId14"/>
    <p:sldId id="445" r:id="rId15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66"/>
    <a:srgbClr val="CCFF99"/>
    <a:srgbClr val="5F5F5F"/>
    <a:srgbClr val="CCFF66"/>
    <a:srgbClr val="0099CC"/>
    <a:srgbClr val="CCFF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3168" autoAdjust="0"/>
  </p:normalViewPr>
  <p:slideViewPr>
    <p:cSldViewPr showGuides="1">
      <p:cViewPr>
        <p:scale>
          <a:sx n="70" d="100"/>
          <a:sy n="70" d="100"/>
        </p:scale>
        <p:origin x="-1638" y="-180"/>
      </p:cViewPr>
      <p:guideLst>
        <p:guide orient="horz" pos="39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Lbls>
            <c:dLbl>
              <c:idx val="0"/>
              <c:layout>
                <c:manualLayout>
                  <c:x val="1.8964440032350049E-2"/>
                  <c:y val="0.429276202015289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3.0343104051760078E-2"/>
                  <c:y val="6.98821724210936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8789764100285136E-2"/>
                  <c:y val="-5.65712824361234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5.8789764100285156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Sheet1!$B$11:$B$14</c:f>
              <c:strCache>
                <c:ptCount val="4"/>
                <c:pt idx="0">
                  <c:v>BIEN</c:v>
                </c:pt>
                <c:pt idx="1">
                  <c:v>REGULAR</c:v>
                </c:pt>
                <c:pt idx="2">
                  <c:v>MAL</c:v>
                </c:pt>
                <c:pt idx="3">
                  <c:v>NS/NR</c:v>
                </c:pt>
              </c:strCache>
            </c:strRef>
          </c:cat>
          <c:val>
            <c:numRef>
              <c:f>Sheet1!$C$11:$C$14</c:f>
              <c:numCache>
                <c:formatCode>####.0</c:formatCode>
                <c:ptCount val="4"/>
                <c:pt idx="0">
                  <c:v>49.4</c:v>
                </c:pt>
                <c:pt idx="1">
                  <c:v>29.6</c:v>
                </c:pt>
                <c:pt idx="2">
                  <c:v>12.8</c:v>
                </c:pt>
                <c:pt idx="3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52772181939624E-2"/>
          <c:y val="0.10185172601250339"/>
          <c:w val="0.93888888888888888"/>
          <c:h val="0.89814814814814814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99FF66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Lbls>
            <c:dLbl>
              <c:idx val="0"/>
              <c:layout>
                <c:manualLayout>
                  <c:x val="6.7834343192636717E-2"/>
                  <c:y val="5.03420313490984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8453102280454803E-2"/>
                  <c:y val="-3.595859382078446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2.325748909461830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8.527746001360044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Sheet1!$B$10:$B$13</c:f>
              <c:strCache>
                <c:ptCount val="4"/>
                <c:pt idx="0">
                  <c:v>BIEN</c:v>
                </c:pt>
                <c:pt idx="1">
                  <c:v>REGULAR</c:v>
                </c:pt>
                <c:pt idx="2">
                  <c:v>MAL</c:v>
                </c:pt>
                <c:pt idx="3">
                  <c:v>NS/NR</c:v>
                </c:pt>
              </c:strCache>
            </c:strRef>
          </c:cat>
          <c:val>
            <c:numRef>
              <c:f>Sheet1!$C$10:$C$13</c:f>
              <c:numCache>
                <c:formatCode>####.0</c:formatCode>
                <c:ptCount val="4"/>
                <c:pt idx="0">
                  <c:v>73.8</c:v>
                </c:pt>
                <c:pt idx="1">
                  <c:v>20</c:v>
                </c:pt>
                <c:pt idx="2">
                  <c:v>5.8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8.613333464865984E-2"/>
          <c:w val="0.93888888888888888"/>
          <c:h val="0.9138666653513402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CCFF99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-1.1271623414391865E-3"/>
                  <c:y val="0.383684854344030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1.2449597103589794E-2"/>
                  <c:y val="5.08969704742080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1873321264957507E-2"/>
                  <c:y val="-6.65575767739644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5.3948254115555788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Sheet1!$B$11:$B$14</c:f>
              <c:strCache>
                <c:ptCount val="4"/>
                <c:pt idx="0">
                  <c:v>BIEN</c:v>
                </c:pt>
                <c:pt idx="1">
                  <c:v>REGULAR</c:v>
                </c:pt>
                <c:pt idx="2">
                  <c:v>MAL</c:v>
                </c:pt>
                <c:pt idx="3">
                  <c:v>NS/NR </c:v>
                </c:pt>
              </c:strCache>
            </c:strRef>
          </c:cat>
          <c:val>
            <c:numRef>
              <c:f>Sheet1!$C$11:$C$14</c:f>
              <c:numCache>
                <c:formatCode>####.0</c:formatCode>
                <c:ptCount val="4"/>
                <c:pt idx="0">
                  <c:v>46.8</c:v>
                </c:pt>
                <c:pt idx="1">
                  <c:v>32</c:v>
                </c:pt>
                <c:pt idx="2">
                  <c:v>16.600000000000001</c:v>
                </c:pt>
                <c:pt idx="3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0.10185185185185185"/>
          <c:w val="0.93888888888888888"/>
          <c:h val="0.89814814814814814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99FF66"/>
              </a:solidFill>
            </c:spPr>
          </c:dPt>
          <c:dPt>
            <c:idx val="2"/>
            <c:bubble3D val="0"/>
            <c:spPr>
              <a:solidFill>
                <a:srgbClr val="FFFF99"/>
              </a:solidFill>
            </c:spPr>
          </c:dPt>
          <c:dLbls>
            <c:dLbl>
              <c:idx val="0"/>
              <c:layout>
                <c:manualLayout>
                  <c:x val="0.10136166224187096"/>
                  <c:y val="6.407850070435895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8.108932979349677E-2"/>
                  <c:y val="-7.36902758100127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7.5007630058984504E-2"/>
                  <c:y val="-9.611775105653844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Sheet1!$B$10:$B$12</c:f>
              <c:strCache>
                <c:ptCount val="3"/>
                <c:pt idx="0">
                  <c:v>BIEN</c:v>
                </c:pt>
                <c:pt idx="1">
                  <c:v>REGULAR</c:v>
                </c:pt>
                <c:pt idx="2">
                  <c:v>MAL</c:v>
                </c:pt>
              </c:strCache>
            </c:strRef>
          </c:cat>
          <c:val>
            <c:numRef>
              <c:f>Sheet1!$C$10:$C$12</c:f>
              <c:numCache>
                <c:formatCode>####.0</c:formatCode>
                <c:ptCount val="3"/>
                <c:pt idx="0">
                  <c:v>80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7.8703703703703706E-2"/>
          <c:w val="0.93888888888888888"/>
          <c:h val="0.898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7"/>
          </c:dPt>
          <c:dPt>
            <c:idx val="1"/>
            <c:bubble3D val="0"/>
            <c:explosion val="24"/>
          </c:dPt>
          <c:dLbls>
            <c:dLbl>
              <c:idx val="0"/>
              <c:layout>
                <c:manualLayout>
                  <c:x val="7.5857760129400195E-3"/>
                  <c:y val="0.517323213956805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"/>
                  <c:y val="-0.419856521472189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2.275732803882012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NS/NR </a:t>
                    </a:r>
                    <a:r>
                      <a:rPr lang="en-US" dirty="0" smtClean="0"/>
                      <a:t>)</a:t>
                    </a:r>
                    <a:r>
                      <a:rPr lang="en-US" dirty="0"/>
                      <a:t>
2,0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Sheet1!$B$12:$B$14</c:f>
              <c:strCache>
                <c:ptCount val="3"/>
                <c:pt idx="0">
                  <c:v>ESTAMOS PREPARADOS</c:v>
                </c:pt>
                <c:pt idx="1">
                  <c:v>NO ESTAMOS BIEN PREPARADOS</c:v>
                </c:pt>
                <c:pt idx="2">
                  <c:v>NS/NR (NO LEER)</c:v>
                </c:pt>
              </c:strCache>
            </c:strRef>
          </c:cat>
          <c:val>
            <c:numRef>
              <c:f>Sheet1!$C$12:$C$14</c:f>
              <c:numCache>
                <c:formatCode>####.0</c:formatCode>
                <c:ptCount val="3"/>
                <c:pt idx="0">
                  <c:v>46.8</c:v>
                </c:pt>
                <c:pt idx="1">
                  <c:v>51.2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76E-2"/>
          <c:y val="7.8703703703703706E-2"/>
          <c:w val="0.93888888888888888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0.12753</cdr:y>
    </cdr:from>
    <cdr:to>
      <cdr:x>1</cdr:x>
      <cdr:y>0.89271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32048"/>
          <a:ext cx="6696744" cy="259228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88A3D75E-83C8-4CB8-A219-2615FACFD9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711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889" y="4416428"/>
            <a:ext cx="504604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71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2D8FF26-2A25-4A16-8B3E-87D7A35AD9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2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9EBDF-3692-4C04-884D-9DC9A055ACD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9EBDF-3692-4C04-884D-9DC9A055ACD3}" type="slidenum">
              <a:rPr lang="es-ES" smtClean="0">
                <a:solidFill>
                  <a:prstClr val="black"/>
                </a:solidFill>
              </a:rPr>
              <a:pPr/>
              <a:t>14</a:t>
            </a:fld>
            <a:endParaRPr lang="es-ES" smtClean="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0" y="2071688"/>
            <a:ext cx="6659563" cy="2232025"/>
          </a:xfrm>
        </p:spPr>
        <p:txBody>
          <a:bodyPr/>
          <a:lstStyle/>
          <a:p>
            <a:pPr algn="l" eaLnBrk="1" hangingPunct="1"/>
            <a:r>
              <a:rPr lang="es-ES_tradnl" sz="3600" dirty="0" smtClean="0"/>
              <a:t>ENCUESTA COOPERATIVA IMAGINACCION</a:t>
            </a:r>
            <a:br>
              <a:rPr lang="es-ES_tradnl" sz="3600" dirty="0" smtClean="0"/>
            </a:br>
            <a:r>
              <a:rPr lang="es-ES_tradnl" sz="3600" dirty="0" smtClean="0"/>
              <a:t>UNIVERSIDAD CENTRAL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0025" y="4077072"/>
            <a:ext cx="59039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s-ES" kern="0" dirty="0" smtClean="0">
                <a:solidFill>
                  <a:srgbClr val="5F5F5F"/>
                </a:solidFill>
                <a:latin typeface="+mn-lt"/>
              </a:rPr>
              <a:t>Encuesta Cooperativa – Imaginaccion – Universidad Central.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Abril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76672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¿Cómo calificaría la  actitud y la conducta de la gente común y corriente de su ciudad ante esta emergencia? ¿Usted diría que estuvieron bien,  regular, o mal?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92088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4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332656"/>
            <a:ext cx="5134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dirty="0" smtClean="0">
                <a:solidFill>
                  <a:schemeClr val="bg1"/>
                </a:solidFill>
                <a:latin typeface="Calibri" pitchFamily="34" charset="0"/>
              </a:rPr>
              <a:t>En </a:t>
            </a:r>
            <a:r>
              <a:rPr lang="es-CL" sz="1600" dirty="0">
                <a:solidFill>
                  <a:schemeClr val="bg1"/>
                </a:solidFill>
                <a:latin typeface="Calibri" pitchFamily="34" charset="0"/>
              </a:rPr>
              <a:t>general, ¿usted piensa que los chilenos estamos preparados para enfrentar emergencias como las vividas esta semana, o más bien piensa que aún no estamos bien preparados?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87953"/>
              </p:ext>
            </p:extLst>
          </p:nvPr>
        </p:nvGraphicFramePr>
        <p:xfrm>
          <a:off x="1331640" y="2057400"/>
          <a:ext cx="669674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89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332656"/>
            <a:ext cx="5134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>
                <a:solidFill>
                  <a:srgbClr val="FFFFFF"/>
                </a:solidFill>
                <a:latin typeface="Calibri" pitchFamily="34" charset="0"/>
              </a:rPr>
              <a:t>En </a:t>
            </a:r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general, ¿usted piensa que los chilenos estamos preparados para enfrentar emergencias como las vividas esta semana, o más bien piensa que aún no estamos bien preparados?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88850"/>
              </p:ext>
            </p:extLst>
          </p:nvPr>
        </p:nvGraphicFramePr>
        <p:xfrm>
          <a:off x="1115616" y="2204864"/>
          <a:ext cx="705678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52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8118"/>
            <a:ext cx="5652120" cy="882650"/>
          </a:xfrm>
        </p:spPr>
        <p:txBody>
          <a:bodyPr/>
          <a:lstStyle/>
          <a:p>
            <a:pPr eaLnBrk="1" hangingPunct="1"/>
            <a:r>
              <a:rPr lang="es-ES_tradnl" sz="2400" b="1" dirty="0" smtClean="0">
                <a:latin typeface="Calibri" pitchFamily="34" charset="0"/>
              </a:rPr>
              <a:t>COMENTARIOS</a:t>
            </a:r>
            <a:endParaRPr lang="es-ES_tradnl" sz="32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0" y="2071688"/>
            <a:ext cx="6659563" cy="2232025"/>
          </a:xfrm>
        </p:spPr>
        <p:txBody>
          <a:bodyPr/>
          <a:lstStyle/>
          <a:p>
            <a:pPr algn="l" eaLnBrk="1" hangingPunct="1"/>
            <a:r>
              <a:rPr lang="es-ES_tradnl" sz="3600" dirty="0" smtClean="0"/>
              <a:t>ENCUESTA COOPERATIVA IMAGINACCION</a:t>
            </a:r>
            <a:br>
              <a:rPr lang="es-ES_tradnl" sz="3600" dirty="0" smtClean="0"/>
            </a:br>
            <a:r>
              <a:rPr lang="es-ES_tradnl" sz="3600" dirty="0" smtClean="0"/>
              <a:t>UNIVERSIDAD CENTRAL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40025" y="4077072"/>
            <a:ext cx="59039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s-ES" kern="0" dirty="0" smtClean="0">
                <a:solidFill>
                  <a:srgbClr val="5F5F5F"/>
                </a:solidFill>
                <a:latin typeface="+mn-lt"/>
              </a:rPr>
              <a:t>Encuesta Cooperativa – Imaginaccion – Universidad Central.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kern="0" dirty="0" smtClean="0">
                <a:solidFill>
                  <a:srgbClr val="5F5F5F"/>
                </a:solidFill>
                <a:latin typeface="+mn-lt"/>
              </a:rPr>
              <a:t>08 Abril 2</a:t>
            </a: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8118"/>
            <a:ext cx="5652120" cy="882650"/>
          </a:xfrm>
        </p:spPr>
        <p:txBody>
          <a:bodyPr/>
          <a:lstStyle/>
          <a:p>
            <a:pPr eaLnBrk="1" hangingPunct="1"/>
            <a:r>
              <a:rPr lang="es-ES_tradnl" sz="2400" b="1" dirty="0" smtClean="0">
                <a:latin typeface="Calibri" pitchFamily="34" charset="0"/>
              </a:rPr>
              <a:t>FICHA TÉCNICA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4684" y="2295029"/>
            <a:ext cx="7774632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Estudio cuantitativo con aplicación de encuesta telefónica a </a:t>
            </a:r>
            <a:r>
              <a:rPr lang="es-CL" b="1" dirty="0" smtClean="0">
                <a:latin typeface="Calibri" pitchFamily="34" charset="0"/>
                <a:ea typeface="MS PGothic" pitchFamily="34" charset="-128"/>
              </a:rPr>
              <a:t>500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casos,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en las ciudades de Arica e Iquique. </a:t>
            </a:r>
            <a:endParaRPr lang="es-CL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Universo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: </a:t>
            </a:r>
            <a:r>
              <a:rPr lang="es-ES_tradn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Hogares que cuentan con conexión telefónica </a:t>
            </a:r>
            <a:r>
              <a:rPr lang="es-ES_tradn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fija y red celular de ambas ciudades.</a:t>
            </a:r>
            <a:endParaRPr lang="es-CL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Selección </a:t>
            </a:r>
            <a:r>
              <a:rPr lang="es-CL" b="1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de la Muestra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: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Muestreo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aleatorio de 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números de teléfonos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residenciales y celulares.</a:t>
            </a:r>
            <a:endParaRPr lang="es-CL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Margen </a:t>
            </a:r>
            <a:r>
              <a:rPr lang="es-CL" b="1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de error muestral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: 4,3% a un nivel de confianza de 95%.</a:t>
            </a:r>
          </a:p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Fecha </a:t>
            </a:r>
            <a:r>
              <a:rPr lang="es-CL" b="1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de Terreno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: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Viernes 4 y Sábado 5 </a:t>
            </a:r>
            <a:r>
              <a:rPr lang="es-CL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de </a:t>
            </a:r>
            <a:r>
              <a:rPr lang="es-CL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abril de 2014.</a:t>
            </a:r>
            <a:endParaRPr lang="es-CL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CL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37763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s-CL" sz="1600" dirty="0">
                <a:solidFill>
                  <a:schemeClr val="bg1"/>
                </a:solidFill>
                <a:latin typeface="Calibri" pitchFamily="34" charset="0"/>
              </a:rPr>
              <a:t>Cómo calificaría la acción del gobierno de M. Bachelet respecto al terremoto recién pasado? ¿Usted diría que estuvo bien, regular, o mal?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594177"/>
              </p:ext>
            </p:extLst>
          </p:nvPr>
        </p:nvGraphicFramePr>
        <p:xfrm>
          <a:off x="1331640" y="2204864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3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37763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>
                <a:solidFill>
                  <a:srgbClr val="FFFFFF"/>
                </a:solidFill>
                <a:latin typeface="Calibri" pitchFamily="34" charset="0"/>
              </a:rPr>
              <a:t>¿</a:t>
            </a:r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Cómo calificaría la acción del gobierno de M. Bachelet respecto al terremoto recién pasado? ¿Usted diría que estuvo bien, regular, o mal?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274"/>
            <a:ext cx="8064896" cy="237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4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37763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dirty="0">
                <a:solidFill>
                  <a:schemeClr val="bg1"/>
                </a:solidFill>
                <a:latin typeface="Calibri" pitchFamily="34" charset="0"/>
              </a:rPr>
              <a:t>¿Cómo calificaría la acción de </a:t>
            </a:r>
            <a:r>
              <a:rPr lang="es-CL" sz="1600" dirty="0" smtClean="0">
                <a:solidFill>
                  <a:schemeClr val="bg1"/>
                </a:solidFill>
                <a:latin typeface="Calibri" pitchFamily="34" charset="0"/>
              </a:rPr>
              <a:t>la </a:t>
            </a:r>
            <a:r>
              <a:rPr lang="es-CL" sz="1600" dirty="0">
                <a:solidFill>
                  <a:schemeClr val="bg1"/>
                </a:solidFill>
                <a:latin typeface="Calibri" pitchFamily="34" charset="0"/>
              </a:rPr>
              <a:t>Oficina  Nacional de Emergencia, ONEMI? ¿Usted diría que estuvo bien,  regular, o mal?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400730"/>
              </p:ext>
            </p:extLst>
          </p:nvPr>
        </p:nvGraphicFramePr>
        <p:xfrm>
          <a:off x="1691680" y="2057400"/>
          <a:ext cx="655272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85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37763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¿Cómo calificaría la acción de </a:t>
            </a:r>
            <a:r>
              <a:rPr lang="es-CL" sz="1600" dirty="0" smtClean="0">
                <a:solidFill>
                  <a:srgbClr val="FFFFFF"/>
                </a:solidFill>
                <a:latin typeface="Calibri" pitchFamily="34" charset="0"/>
              </a:rPr>
              <a:t>la </a:t>
            </a:r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Oficina  Nacional de Emergencia, ONEMI? ¿Usted diría que estuvo bien,  regular, o mal?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274"/>
            <a:ext cx="8136904" cy="237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4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548680"/>
            <a:ext cx="5134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¿Cómo calificaría la acción de las autoridades de su ciudad? ¿Usted diría que estuvieron bien,  regular, o mal?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868102"/>
              </p:ext>
            </p:extLst>
          </p:nvPr>
        </p:nvGraphicFramePr>
        <p:xfrm>
          <a:off x="1331640" y="2057400"/>
          <a:ext cx="6120680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52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548680"/>
            <a:ext cx="5134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>
                <a:solidFill>
                  <a:srgbClr val="FFFFFF"/>
                </a:solidFill>
                <a:latin typeface="Calibri" pitchFamily="34" charset="0"/>
              </a:rPr>
              <a:t>¿Cómo calificaría la acción de las autoridades de su ciudad? ¿Usted diría que estuvieron bien,  regular, o mal?</a:t>
            </a:r>
            <a:endParaRPr lang="es-CL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81369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476672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dirty="0">
                <a:solidFill>
                  <a:schemeClr val="bg1"/>
                </a:solidFill>
                <a:latin typeface="Calibri" pitchFamily="34" charset="0"/>
              </a:rPr>
              <a:t>¿Cómo calificaría la  actitud y la conducta de la gente común y corriente de su ciudad ante esta emergencia? ¿Usted diría que estuvieron bien,  regular, o mal?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601727"/>
              </p:ext>
            </p:extLst>
          </p:nvPr>
        </p:nvGraphicFramePr>
        <p:xfrm>
          <a:off x="1691680" y="2057400"/>
          <a:ext cx="626469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67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7962</TotalTime>
  <Words>421</Words>
  <Application>Microsoft Office PowerPoint</Application>
  <PresentationFormat>Presentación en pantalla (4:3)</PresentationFormat>
  <Paragraphs>43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predeterminado</vt:lpstr>
      <vt:lpstr>ENCUESTA COOPERATIVA IMAGINACCION UNIVERSIDAD CENTRAL</vt:lpstr>
      <vt:lpstr>FICHA TÉCNICA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COMENTARIOS</vt:lpstr>
      <vt:lpstr>ENCUESTA COOPERATIVA IMAGINACCION UNIVERSIDAD CENTRAL</vt:lpstr>
    </vt:vector>
  </TitlesOfParts>
  <Company>NITA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INTENCIÓN DE VOTO: ¿Qué indicadores utilizamos para observar la desición de los electores?</dc:title>
  <dc:creator>NITA</dc:creator>
  <cp:lastModifiedBy>Carlos Vergara Doxrud</cp:lastModifiedBy>
  <cp:revision>512</cp:revision>
  <dcterms:created xsi:type="dcterms:W3CDTF">2011-07-01T15:29:30Z</dcterms:created>
  <dcterms:modified xsi:type="dcterms:W3CDTF">2014-04-05T21:47:07Z</dcterms:modified>
</cp:coreProperties>
</file>