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charts/chart6.xml" ContentType="application/vnd.openxmlformats-officedocument.drawingml.chart+xml"/>
  <Override PartName="/ppt/theme/themeOverride6.xml" ContentType="application/vnd.openxmlformats-officedocument.themeOverrid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444" r:id="rId2"/>
    <p:sldId id="411" r:id="rId3"/>
    <p:sldId id="484" r:id="rId4"/>
    <p:sldId id="489" r:id="rId5"/>
    <p:sldId id="485" r:id="rId6"/>
    <p:sldId id="490" r:id="rId7"/>
    <p:sldId id="492" r:id="rId8"/>
    <p:sldId id="491" r:id="rId9"/>
    <p:sldId id="487" r:id="rId10"/>
    <p:sldId id="493" r:id="rId11"/>
    <p:sldId id="488" r:id="rId12"/>
    <p:sldId id="494" r:id="rId13"/>
    <p:sldId id="477" r:id="rId14"/>
    <p:sldId id="445" r:id="rId15"/>
  </p:sldIdLst>
  <p:sldSz cx="9144000" cy="6858000" type="screen4x3"/>
  <p:notesSz cx="6881813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99FF66"/>
    <a:srgbClr val="CCFF99"/>
    <a:srgbClr val="5F5F5F"/>
    <a:srgbClr val="CCFF66"/>
    <a:srgbClr val="0099CC"/>
    <a:srgbClr val="CCFF33"/>
    <a:srgbClr val="99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338" autoAdjust="0"/>
    <p:restoredTop sz="93168" autoAdjust="0"/>
  </p:normalViewPr>
  <p:slideViewPr>
    <p:cSldViewPr showGuides="1">
      <p:cViewPr>
        <p:scale>
          <a:sx n="70" d="100"/>
          <a:sy n="70" d="100"/>
        </p:scale>
        <p:origin x="-1638" y="-180"/>
      </p:cViewPr>
      <p:guideLst>
        <p:guide orient="horz" pos="397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2.xlsx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3.xlsx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4.xlsx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5.xlsx"/><Relationship Id="rId1" Type="http://schemas.openxmlformats.org/officeDocument/2006/relationships/themeOverride" Target="../theme/themeOverrid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6.xlsx"/><Relationship Id="rId1" Type="http://schemas.openxmlformats.org/officeDocument/2006/relationships/themeOverride" Target="../theme/themeOverrid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Pt>
            <c:idx val="0"/>
            <c:bubble3D val="0"/>
            <c:explosion val="4"/>
          </c:dPt>
          <c:dPt>
            <c:idx val="1"/>
            <c:bubble3D val="0"/>
            <c:spPr>
              <a:solidFill>
                <a:srgbClr val="92D050"/>
              </a:solidFill>
            </c:spPr>
          </c:dPt>
          <c:dPt>
            <c:idx val="2"/>
            <c:bubble3D val="0"/>
            <c:spPr>
              <a:solidFill>
                <a:srgbClr val="FFFF99"/>
              </a:solidFill>
            </c:spPr>
          </c:dPt>
          <c:dLbls>
            <c:dLbl>
              <c:idx val="0"/>
              <c:layout>
                <c:manualLayout>
                  <c:x val="1.8964440032350049E-2"/>
                  <c:y val="0.4292762020152898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3.0343104051760078E-2"/>
                  <c:y val="6.9882172421093666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-5.8789764100285136E-2"/>
                  <c:y val="-5.657128243612345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5.8789764100285156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400" b="1">
                    <a:latin typeface="Calibri" panose="020F0502020204030204" pitchFamily="34" charset="0"/>
                  </a:defRPr>
                </a:pPr>
                <a:endParaRPr lang="es-C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Sheet1!$B$11:$B$14</c:f>
              <c:strCache>
                <c:ptCount val="4"/>
                <c:pt idx="0">
                  <c:v>BIEN</c:v>
                </c:pt>
                <c:pt idx="1">
                  <c:v>REGULAR</c:v>
                </c:pt>
                <c:pt idx="2">
                  <c:v>MAL</c:v>
                </c:pt>
                <c:pt idx="3">
                  <c:v>NS/NR</c:v>
                </c:pt>
              </c:strCache>
            </c:strRef>
          </c:cat>
          <c:val>
            <c:numRef>
              <c:f>Sheet1!$C$11:$C$14</c:f>
              <c:numCache>
                <c:formatCode>####.0</c:formatCode>
                <c:ptCount val="4"/>
                <c:pt idx="0">
                  <c:v>49.4</c:v>
                </c:pt>
                <c:pt idx="1">
                  <c:v>29.6</c:v>
                </c:pt>
                <c:pt idx="2">
                  <c:v>12.8</c:v>
                </c:pt>
                <c:pt idx="3">
                  <c:v>8.1999999999999993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5652772181939624E-2"/>
          <c:y val="0.10185172601250339"/>
          <c:w val="0.93888888888888888"/>
          <c:h val="0.89814814814814814"/>
        </c:manualLayout>
      </c:layout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rgbClr val="99FF66"/>
              </a:solidFill>
            </c:spPr>
          </c:dPt>
          <c:dPt>
            <c:idx val="2"/>
            <c:bubble3D val="0"/>
            <c:spPr>
              <a:solidFill>
                <a:srgbClr val="FFFF99"/>
              </a:solidFill>
            </c:spPr>
          </c:dPt>
          <c:dLbls>
            <c:dLbl>
              <c:idx val="0"/>
              <c:layout>
                <c:manualLayout>
                  <c:x val="6.7834343192636717E-2"/>
                  <c:y val="5.034203134909848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4.8453102280454803E-2"/>
                  <c:y val="-3.5958593820784469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2.3257489094618302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8.527746001360044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400" b="1"/>
                </a:pPr>
                <a:endParaRPr lang="es-C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Sheet1!$B$10:$B$13</c:f>
              <c:strCache>
                <c:ptCount val="4"/>
                <c:pt idx="0">
                  <c:v>BIEN</c:v>
                </c:pt>
                <c:pt idx="1">
                  <c:v>REGULAR</c:v>
                </c:pt>
                <c:pt idx="2">
                  <c:v>MAL</c:v>
                </c:pt>
                <c:pt idx="3">
                  <c:v>NS/NR</c:v>
                </c:pt>
              </c:strCache>
            </c:strRef>
          </c:cat>
          <c:val>
            <c:numRef>
              <c:f>Sheet1!$C$10:$C$13</c:f>
              <c:numCache>
                <c:formatCode>####.0</c:formatCode>
                <c:ptCount val="4"/>
                <c:pt idx="0">
                  <c:v>73.8</c:v>
                </c:pt>
                <c:pt idx="1">
                  <c:v>20</c:v>
                </c:pt>
                <c:pt idx="2">
                  <c:v>5.8</c:v>
                </c:pt>
                <c:pt idx="3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777777777777776E-2"/>
          <c:y val="8.613333464865984E-2"/>
          <c:w val="0.93888888888888888"/>
          <c:h val="0.9138666653513402"/>
        </c:manualLayout>
      </c:layout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rgbClr val="CCFF99"/>
              </a:solidFill>
            </c:spPr>
          </c:dPt>
          <c:dPt>
            <c:idx val="2"/>
            <c:bubble3D val="0"/>
            <c:spPr>
              <a:solidFill>
                <a:srgbClr val="FFFF99"/>
              </a:solidFill>
            </c:spPr>
          </c:dPt>
          <c:dPt>
            <c:idx val="3"/>
            <c:bubble3D val="0"/>
            <c:explosion val="8"/>
          </c:dPt>
          <c:dLbls>
            <c:dLbl>
              <c:idx val="0"/>
              <c:layout>
                <c:manualLayout>
                  <c:x val="-1.1271623414391865E-3"/>
                  <c:y val="0.38368485434403021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1.2449597103589794E-2"/>
                  <c:y val="5.0896970474208089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-5.1873321264957507E-2"/>
                  <c:y val="-6.6557576773964428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3"/>
              <c:layout>
                <c:manualLayout>
                  <c:x val="5.3948254115555788E-2"/>
                  <c:y val="0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400" b="1"/>
                </a:pPr>
                <a:endParaRPr lang="es-C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Sheet1!$B$11:$B$14</c:f>
              <c:strCache>
                <c:ptCount val="4"/>
                <c:pt idx="0">
                  <c:v>BIEN</c:v>
                </c:pt>
                <c:pt idx="1">
                  <c:v>REGULAR</c:v>
                </c:pt>
                <c:pt idx="2">
                  <c:v>MAL</c:v>
                </c:pt>
                <c:pt idx="3">
                  <c:v>NS/NR </c:v>
                </c:pt>
              </c:strCache>
            </c:strRef>
          </c:cat>
          <c:val>
            <c:numRef>
              <c:f>Sheet1!$C$11:$C$14</c:f>
              <c:numCache>
                <c:formatCode>####.0</c:formatCode>
                <c:ptCount val="4"/>
                <c:pt idx="0">
                  <c:v>46.8</c:v>
                </c:pt>
                <c:pt idx="1">
                  <c:v>32</c:v>
                </c:pt>
                <c:pt idx="2">
                  <c:v>16.600000000000001</c:v>
                </c:pt>
                <c:pt idx="3">
                  <c:v>4.5999999999999996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777777777777776E-2"/>
          <c:y val="0.10185185185185185"/>
          <c:w val="0.93888888888888888"/>
          <c:h val="0.89814814814814814"/>
        </c:manualLayout>
      </c:layout>
      <c:pie3DChart>
        <c:varyColors val="1"/>
        <c:ser>
          <c:idx val="0"/>
          <c:order val="0"/>
          <c:explosion val="25"/>
          <c:dPt>
            <c:idx val="1"/>
            <c:bubble3D val="0"/>
            <c:spPr>
              <a:solidFill>
                <a:srgbClr val="99FF66"/>
              </a:solidFill>
            </c:spPr>
          </c:dPt>
          <c:dPt>
            <c:idx val="2"/>
            <c:bubble3D val="0"/>
            <c:spPr>
              <a:solidFill>
                <a:srgbClr val="FFFF99"/>
              </a:solidFill>
            </c:spPr>
          </c:dPt>
          <c:dLbls>
            <c:dLbl>
              <c:idx val="0"/>
              <c:layout>
                <c:manualLayout>
                  <c:x val="0.10136166224187096"/>
                  <c:y val="6.4078500704358955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-8.108932979349677E-2"/>
                  <c:y val="-7.3690275810012792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7.5007630058984504E-2"/>
                  <c:y val="-9.6117751056538445E-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400" b="1"/>
                </a:pPr>
                <a:endParaRPr lang="es-C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Sheet1!$B$10:$B$12</c:f>
              <c:strCache>
                <c:ptCount val="3"/>
                <c:pt idx="0">
                  <c:v>BIEN</c:v>
                </c:pt>
                <c:pt idx="1">
                  <c:v>REGULAR</c:v>
                </c:pt>
                <c:pt idx="2">
                  <c:v>MAL</c:v>
                </c:pt>
              </c:strCache>
            </c:strRef>
          </c:cat>
          <c:val>
            <c:numRef>
              <c:f>Sheet1!$C$10:$C$12</c:f>
              <c:numCache>
                <c:formatCode>####.0</c:formatCode>
                <c:ptCount val="3"/>
                <c:pt idx="0">
                  <c:v>80</c:v>
                </c:pt>
                <c:pt idx="1">
                  <c:v>18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777777777777776E-2"/>
          <c:y val="7.8703703703703706E-2"/>
          <c:w val="0.93888888888888888"/>
          <c:h val="0.89814814814814814"/>
        </c:manualLayout>
      </c:layout>
      <c:pie3DChart>
        <c:varyColors val="1"/>
        <c:ser>
          <c:idx val="0"/>
          <c:order val="0"/>
          <c:explosion val="25"/>
          <c:dPt>
            <c:idx val="0"/>
            <c:bubble3D val="0"/>
            <c:explosion val="7"/>
          </c:dPt>
          <c:dPt>
            <c:idx val="1"/>
            <c:bubble3D val="0"/>
            <c:explosion val="24"/>
          </c:dPt>
          <c:dLbls>
            <c:dLbl>
              <c:idx val="0"/>
              <c:layout>
                <c:manualLayout>
                  <c:x val="7.5857760129400195E-3"/>
                  <c:y val="0.51732321395680536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1"/>
              <c:layout>
                <c:manualLayout>
                  <c:x val="0"/>
                  <c:y val="-0.41985652147218983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dLbl>
              <c:idx val="2"/>
              <c:layout>
                <c:manualLayout>
                  <c:x val="2.2757328038820128E-2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NS/NR </a:t>
                    </a:r>
                    <a:r>
                      <a:rPr lang="en-US" dirty="0" smtClean="0"/>
                      <a:t>)</a:t>
                    </a:r>
                    <a:r>
                      <a:rPr lang="en-US" dirty="0"/>
                      <a:t>
2,0</a:t>
                    </a:r>
                  </a:p>
                </c:rich>
              </c:tx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</c:dLbl>
            <c:txPr>
              <a:bodyPr/>
              <a:lstStyle/>
              <a:p>
                <a:pPr>
                  <a:defRPr sz="1400" b="1"/>
                </a:pPr>
                <a:endParaRPr lang="es-CL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</c:dLbls>
          <c:cat>
            <c:strRef>
              <c:f>Sheet1!$B$12:$B$14</c:f>
              <c:strCache>
                <c:ptCount val="3"/>
                <c:pt idx="0">
                  <c:v>ESTAMOS PREPARADOS</c:v>
                </c:pt>
                <c:pt idx="1">
                  <c:v>NO ESTAMOS BIEN PREPARADOS</c:v>
                </c:pt>
                <c:pt idx="2">
                  <c:v>NS/NR (NO LEER)</c:v>
                </c:pt>
              </c:strCache>
            </c:strRef>
          </c:cat>
          <c:val>
            <c:numRef>
              <c:f>Sheet1!$C$12:$C$14</c:f>
              <c:numCache>
                <c:formatCode>####.0</c:formatCode>
                <c:ptCount val="3"/>
                <c:pt idx="0">
                  <c:v>46.8</c:v>
                </c:pt>
                <c:pt idx="1">
                  <c:v>51.2</c:v>
                </c:pt>
                <c:pt idx="2">
                  <c:v>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C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view3D>
      <c:rotX val="30"/>
      <c:rotY val="0"/>
      <c:rAngAx val="0"/>
      <c:perspective val="3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2.7777777777777776E-2"/>
          <c:y val="7.8703703703703706E-2"/>
          <c:w val="0.93888888888888888"/>
          <c:h val="0.89814814814814814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externalData r:id="rId2">
    <c:autoUpdate val="0"/>
  </c:externalData>
  <c:userShapes r:id="rId3"/>
</c:chartSpac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</cdr:x>
      <cdr:y>0.12753</cdr:y>
    </cdr:from>
    <cdr:to>
      <cdr:x>1</cdr:x>
      <cdr:y>0.89271</cdr:y>
    </cdr:to>
    <cdr:pic>
      <cdr:nvPicPr>
        <cdr:cNvPr id="2" name="chart"/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0" y="432048"/>
          <a:ext cx="6696744" cy="2592288"/>
        </a:xfrm>
        <a:prstGeom xmlns:a="http://schemas.openxmlformats.org/drawingml/2006/main" prst="rect">
          <a:avLst/>
        </a:prstGeom>
      </cdr:spPr>
    </cdr:pic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99071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8831265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19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99071" y="8831265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88A3D75E-83C8-4CB8-A219-2615FACFD9C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0171176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99071" y="0"/>
            <a:ext cx="2982742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6013" y="696913"/>
            <a:ext cx="4649787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889" y="4416428"/>
            <a:ext cx="504604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8831265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defTabSz="927100">
              <a:defRPr sz="1200"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99071" y="8831265"/>
            <a:ext cx="2982742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647" tIns="46324" rIns="92647" bIns="46324" numCol="1" anchor="b" anchorCtr="0" compatLnSpc="1">
            <a:prstTxWarp prst="textNoShape">
              <a:avLst/>
            </a:prstTxWarp>
          </a:bodyPr>
          <a:lstStyle>
            <a:lvl1pPr algn="r" defTabSz="927100">
              <a:defRPr sz="1200"/>
            </a:lvl1pPr>
          </a:lstStyle>
          <a:p>
            <a:pPr>
              <a:defRPr/>
            </a:pPr>
            <a:fld id="{F2D8FF26-2A25-4A16-8B3E-87D7A35AD98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962391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C9EBDF-3692-4C04-884D-9DC9A055ACD3}" type="slidenum">
              <a:rPr lang="es-ES" smtClean="0"/>
              <a:pPr/>
              <a:t>1</a:t>
            </a:fld>
            <a:endParaRPr lang="es-ES" smtClean="0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CC9EBDF-3692-4C04-884D-9DC9A055ACD3}" type="slidenum">
              <a:rPr lang="es-ES" smtClean="0">
                <a:solidFill>
                  <a:prstClr val="black"/>
                </a:solidFill>
              </a:rPr>
              <a:pPr/>
              <a:t>14</a:t>
            </a:fld>
            <a:endParaRPr lang="es-ES" smtClean="0">
              <a:solidFill>
                <a:prstClr val="black"/>
              </a:solidFill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s-ES_tradnl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s-ES" smtClean="0"/>
              <a:t>Haga clic para modificar el estilo de subtítulo del patrón</a:t>
            </a:r>
            <a:endParaRPr lang="es-ES_trad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_tradnl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_tradnl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bg1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0" y="2071688"/>
            <a:ext cx="6659563" cy="2232025"/>
          </a:xfrm>
        </p:spPr>
        <p:txBody>
          <a:bodyPr/>
          <a:lstStyle/>
          <a:p>
            <a:pPr algn="l" eaLnBrk="1" hangingPunct="1"/>
            <a:r>
              <a:rPr lang="es-ES_tradnl" sz="3600" dirty="0" smtClean="0"/>
              <a:t>ENCUESTA COOPERATIVA IMAGINACCION</a:t>
            </a:r>
            <a:br>
              <a:rPr lang="es-ES_tradnl" sz="3600" dirty="0" smtClean="0"/>
            </a:br>
            <a:r>
              <a:rPr lang="es-ES_tradnl" sz="3600" dirty="0" smtClean="0"/>
              <a:t>UNIVERSIDAD CENTRAL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 bwMode="auto">
          <a:xfrm>
            <a:off x="2740025" y="4077072"/>
            <a:ext cx="5903913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es-ES" kern="0" dirty="0" smtClean="0">
                <a:solidFill>
                  <a:srgbClr val="5F5F5F"/>
                </a:solidFill>
                <a:latin typeface="+mn-lt"/>
              </a:rPr>
              <a:t>Encuesta Cooperativa – Imaginaccion – Universidad Central.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_tradnl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08 Abril 2014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476672"/>
            <a:ext cx="51349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1600" dirty="0">
                <a:solidFill>
                  <a:srgbClr val="FFFFFF"/>
                </a:solidFill>
                <a:latin typeface="Calibri" pitchFamily="34" charset="0"/>
              </a:rPr>
              <a:t>¿Cómo calificaría la  actitud y la conducta de la gente común y corriente de su ciudad ante esta emergencia? ¿Usted diría que estuvieron bien,  regular, o mal?</a:t>
            </a:r>
            <a:endParaRPr lang="es-CL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492896"/>
            <a:ext cx="7920880" cy="26642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2045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332656"/>
            <a:ext cx="51349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L" sz="1600" dirty="0" smtClean="0">
                <a:solidFill>
                  <a:schemeClr val="bg1"/>
                </a:solidFill>
                <a:latin typeface="Calibri" pitchFamily="34" charset="0"/>
              </a:rPr>
              <a:t>En </a:t>
            </a:r>
            <a:r>
              <a:rPr lang="es-CL" sz="1600" dirty="0">
                <a:solidFill>
                  <a:schemeClr val="bg1"/>
                </a:solidFill>
                <a:latin typeface="Calibri" pitchFamily="34" charset="0"/>
              </a:rPr>
              <a:t>general, ¿usted piensa que los chilenos estamos preparados para enfrentar emergencias como las vividas esta semana, o más bien piensa que aún no estamos bien preparados?</a:t>
            </a:r>
            <a:endParaRPr lang="es-CL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0687953"/>
              </p:ext>
            </p:extLst>
          </p:nvPr>
        </p:nvGraphicFramePr>
        <p:xfrm>
          <a:off x="1331640" y="2057400"/>
          <a:ext cx="6696744" cy="3387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88924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332656"/>
            <a:ext cx="513493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1600" dirty="0" smtClean="0">
                <a:solidFill>
                  <a:srgbClr val="FFFFFF"/>
                </a:solidFill>
                <a:latin typeface="Calibri" pitchFamily="34" charset="0"/>
              </a:rPr>
              <a:t>En </a:t>
            </a:r>
            <a:r>
              <a:rPr lang="es-CL" sz="1600" dirty="0">
                <a:solidFill>
                  <a:srgbClr val="FFFFFF"/>
                </a:solidFill>
                <a:latin typeface="Calibri" pitchFamily="34" charset="0"/>
              </a:rPr>
              <a:t>general, ¿usted piensa que los chilenos estamos preparados para enfrentar emergencias como las vividas esta semana, o más bien piensa que aún no estamos bien preparados?</a:t>
            </a:r>
            <a:endParaRPr lang="es-CL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graphicFrame>
        <p:nvGraphicFramePr>
          <p:cNvPr id="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188850"/>
              </p:ext>
            </p:extLst>
          </p:nvPr>
        </p:nvGraphicFramePr>
        <p:xfrm>
          <a:off x="1115616" y="2204864"/>
          <a:ext cx="7056784" cy="3387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2523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458118"/>
            <a:ext cx="5652120" cy="882650"/>
          </a:xfrm>
        </p:spPr>
        <p:txBody>
          <a:bodyPr/>
          <a:lstStyle/>
          <a:p>
            <a:pPr eaLnBrk="1" hangingPunct="1"/>
            <a:r>
              <a:rPr lang="es-ES_tradnl" sz="2400" b="1" dirty="0" smtClean="0">
                <a:latin typeface="Calibri" pitchFamily="34" charset="0"/>
              </a:rPr>
              <a:t>COMENTARIOS</a:t>
            </a:r>
            <a:endParaRPr lang="es-ES_tradnl" sz="3200" b="1" dirty="0" smtClean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0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698750" y="2071688"/>
            <a:ext cx="6659563" cy="2232025"/>
          </a:xfrm>
        </p:spPr>
        <p:txBody>
          <a:bodyPr/>
          <a:lstStyle/>
          <a:p>
            <a:pPr algn="l" eaLnBrk="1" hangingPunct="1"/>
            <a:r>
              <a:rPr lang="es-ES_tradnl" sz="3600" dirty="0" smtClean="0"/>
              <a:t>ENCUESTA COOPERATIVA IMAGINACCION</a:t>
            </a:r>
            <a:br>
              <a:rPr lang="es-ES_tradnl" sz="3600" dirty="0" smtClean="0"/>
            </a:br>
            <a:r>
              <a:rPr lang="es-ES_tradnl" sz="3600" dirty="0" smtClean="0"/>
              <a:t>UNIVERSIDAD CENTRAL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 bwMode="auto">
          <a:xfrm>
            <a:off x="2740025" y="4077072"/>
            <a:ext cx="5903913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algn="just">
              <a:spcBef>
                <a:spcPct val="20000"/>
              </a:spcBef>
              <a:defRPr/>
            </a:pPr>
            <a:r>
              <a:rPr lang="es-ES" kern="0" dirty="0" smtClean="0">
                <a:solidFill>
                  <a:srgbClr val="5F5F5F"/>
                </a:solidFill>
                <a:latin typeface="+mn-lt"/>
              </a:rPr>
              <a:t>Encuesta Cooperativa – Imaginaccion – Universidad Central.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_tradnl" b="1" kern="0" dirty="0" smtClean="0">
                <a:solidFill>
                  <a:srgbClr val="5F5F5F"/>
                </a:solidFill>
                <a:latin typeface="+mn-lt"/>
              </a:rPr>
              <a:t>08 Abril 2</a:t>
            </a:r>
            <a:r>
              <a:rPr kumimoji="0" lang="es-ES_tradnl" sz="2400" b="1" i="0" u="none" strike="noStrike" kern="0" cap="none" spc="0" normalizeH="0" baseline="0" noProof="0" dirty="0" smtClean="0">
                <a:ln>
                  <a:noFill/>
                </a:ln>
                <a:solidFill>
                  <a:srgbClr val="5F5F5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014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type="title"/>
          </p:nvPr>
        </p:nvSpPr>
        <p:spPr>
          <a:xfrm>
            <a:off x="0" y="458118"/>
            <a:ext cx="5652120" cy="882650"/>
          </a:xfrm>
        </p:spPr>
        <p:txBody>
          <a:bodyPr/>
          <a:lstStyle/>
          <a:p>
            <a:pPr eaLnBrk="1" hangingPunct="1"/>
            <a:r>
              <a:rPr lang="es-ES_tradnl" sz="2400" b="1" dirty="0" smtClean="0">
                <a:latin typeface="Calibri" pitchFamily="34" charset="0"/>
              </a:rPr>
              <a:t>FICHA TÉCNICA</a:t>
            </a:r>
          </a:p>
        </p:txBody>
      </p:sp>
      <p:sp>
        <p:nvSpPr>
          <p:cNvPr id="7" name="Rectangle 2"/>
          <p:cNvSpPr txBox="1">
            <a:spLocks noChangeArrowheads="1"/>
          </p:cNvSpPr>
          <p:nvPr/>
        </p:nvSpPr>
        <p:spPr bwMode="auto">
          <a:xfrm>
            <a:off x="684684" y="2295029"/>
            <a:ext cx="7774632" cy="396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normAutofit fontScale="85000" lnSpcReduction="20000"/>
          </a:bodyPr>
          <a:lstStyle/>
          <a:p>
            <a:pPr marL="342900" indent="-342900" algn="just" fontAlgn="base">
              <a:lnSpc>
                <a:spcPct val="16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s-CL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Estudio cuantitativo con aplicación de encuesta telefónica a </a:t>
            </a:r>
            <a:r>
              <a:rPr lang="es-CL" b="1" dirty="0" smtClean="0">
                <a:latin typeface="Calibri" pitchFamily="34" charset="0"/>
                <a:ea typeface="MS PGothic" pitchFamily="34" charset="-128"/>
              </a:rPr>
              <a:t>500</a:t>
            </a:r>
            <a:r>
              <a:rPr lang="es-CL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 </a:t>
            </a:r>
            <a:r>
              <a:rPr lang="es-CL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casos, </a:t>
            </a:r>
            <a:r>
              <a:rPr lang="es-CL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en las ciudades de Arica e Iquique. </a:t>
            </a:r>
            <a:endParaRPr lang="es-CL" dirty="0">
              <a:solidFill>
                <a:srgbClr val="000000"/>
              </a:solidFill>
              <a:latin typeface="Calibri" pitchFamily="34" charset="0"/>
              <a:ea typeface="MS PGothic" pitchFamily="34" charset="-128"/>
            </a:endParaRPr>
          </a:p>
          <a:p>
            <a:pPr marL="342900" indent="-342900" algn="just" fontAlgn="base">
              <a:lnSpc>
                <a:spcPct val="16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s-CL" b="1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Universo</a:t>
            </a:r>
            <a:r>
              <a:rPr lang="es-CL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: </a:t>
            </a:r>
            <a:r>
              <a:rPr lang="es-ES_tradnl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Hogares que cuentan con conexión telefónica </a:t>
            </a:r>
            <a:r>
              <a:rPr lang="es-ES_tradnl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fija y red celular de ambas ciudades.</a:t>
            </a:r>
            <a:endParaRPr lang="es-CL" dirty="0">
              <a:solidFill>
                <a:srgbClr val="000000"/>
              </a:solidFill>
              <a:latin typeface="Calibri" pitchFamily="34" charset="0"/>
              <a:ea typeface="MS PGothic" pitchFamily="34" charset="-128"/>
            </a:endParaRPr>
          </a:p>
          <a:p>
            <a:pPr marL="342900" indent="-342900" algn="just" fontAlgn="base">
              <a:lnSpc>
                <a:spcPct val="16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s-CL" b="1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Selección </a:t>
            </a:r>
            <a:r>
              <a:rPr lang="es-CL" b="1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de la Muestra</a:t>
            </a:r>
            <a:r>
              <a:rPr lang="es-CL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: </a:t>
            </a:r>
            <a:r>
              <a:rPr lang="es-CL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Muestreo </a:t>
            </a:r>
            <a:r>
              <a:rPr lang="es-CL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aleatorio de </a:t>
            </a:r>
            <a:r>
              <a:rPr lang="es-CL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números de teléfonos </a:t>
            </a:r>
            <a:r>
              <a:rPr lang="es-CL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residenciales y celulares.</a:t>
            </a:r>
            <a:endParaRPr lang="es-CL" dirty="0">
              <a:solidFill>
                <a:srgbClr val="000000"/>
              </a:solidFill>
              <a:latin typeface="Calibri" pitchFamily="34" charset="0"/>
              <a:ea typeface="MS PGothic" pitchFamily="34" charset="-128"/>
            </a:endParaRPr>
          </a:p>
          <a:p>
            <a:pPr marL="342900" indent="-342900" algn="just" fontAlgn="base">
              <a:lnSpc>
                <a:spcPct val="16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s-CL" b="1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Margen </a:t>
            </a:r>
            <a:r>
              <a:rPr lang="es-CL" b="1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de error muestral</a:t>
            </a:r>
            <a:r>
              <a:rPr lang="es-CL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: 4,3% a un nivel de confianza de 95%.</a:t>
            </a:r>
          </a:p>
          <a:p>
            <a:pPr marL="342900" indent="-342900" algn="just" fontAlgn="base">
              <a:lnSpc>
                <a:spcPct val="16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r>
              <a:rPr lang="es-CL" b="1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Fecha </a:t>
            </a:r>
            <a:r>
              <a:rPr lang="es-CL" b="1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de Terreno</a:t>
            </a:r>
            <a:r>
              <a:rPr lang="es-CL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: </a:t>
            </a:r>
            <a:r>
              <a:rPr lang="es-CL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Viernes 4 y Sábado 5 </a:t>
            </a:r>
            <a:r>
              <a:rPr lang="es-CL" dirty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de </a:t>
            </a:r>
            <a:r>
              <a:rPr lang="es-CL" dirty="0" smtClean="0">
                <a:solidFill>
                  <a:srgbClr val="000000"/>
                </a:solidFill>
                <a:latin typeface="Calibri" pitchFamily="34" charset="0"/>
                <a:ea typeface="MS PGothic" pitchFamily="34" charset="-128"/>
              </a:rPr>
              <a:t>abril de 2014.</a:t>
            </a:r>
            <a:endParaRPr lang="es-CL" dirty="0">
              <a:solidFill>
                <a:srgbClr val="000000"/>
              </a:solidFill>
              <a:latin typeface="Calibri" pitchFamily="34" charset="0"/>
              <a:ea typeface="MS PGothic" pitchFamily="34" charset="-128"/>
            </a:endParaRPr>
          </a:p>
          <a:p>
            <a:pPr marL="342900" indent="-342900" algn="just" fontAlgn="base">
              <a:lnSpc>
                <a:spcPct val="160000"/>
              </a:lnSpc>
              <a:spcBef>
                <a:spcPct val="20000"/>
              </a:spcBef>
              <a:spcAft>
                <a:spcPct val="0"/>
              </a:spcAft>
              <a:buFontTx/>
              <a:buChar char="•"/>
              <a:defRPr/>
            </a:pPr>
            <a:endParaRPr lang="es-CL" dirty="0">
              <a:solidFill>
                <a:srgbClr val="000000"/>
              </a:solidFill>
              <a:latin typeface="Calibri" pitchFamily="34" charset="0"/>
              <a:ea typeface="MS PGothic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437763"/>
            <a:ext cx="51349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L" sz="1600" dirty="0" smtClean="0">
                <a:solidFill>
                  <a:schemeClr val="bg1"/>
                </a:solidFill>
                <a:latin typeface="Calibri" pitchFamily="34" charset="0"/>
              </a:rPr>
              <a:t>¿</a:t>
            </a:r>
            <a:r>
              <a:rPr lang="es-CL" sz="1600" dirty="0">
                <a:solidFill>
                  <a:schemeClr val="bg1"/>
                </a:solidFill>
                <a:latin typeface="Calibri" pitchFamily="34" charset="0"/>
              </a:rPr>
              <a:t>Cómo calificaría la acción del gobierno de M. Bachelet respecto al terremoto recién pasado? ¿Usted diría que estuvo bien, regular, o mal?</a:t>
            </a:r>
            <a:endParaRPr lang="es-CL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95594177"/>
              </p:ext>
            </p:extLst>
          </p:nvPr>
        </p:nvGraphicFramePr>
        <p:xfrm>
          <a:off x="1331640" y="2204864"/>
          <a:ext cx="6696744" cy="38164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804322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437763"/>
            <a:ext cx="51349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1600" dirty="0" smtClean="0">
                <a:solidFill>
                  <a:srgbClr val="FFFFFF"/>
                </a:solidFill>
                <a:latin typeface="Calibri" pitchFamily="34" charset="0"/>
              </a:rPr>
              <a:t>¿</a:t>
            </a:r>
            <a:r>
              <a:rPr lang="es-CL" sz="1600" dirty="0">
                <a:solidFill>
                  <a:srgbClr val="FFFFFF"/>
                </a:solidFill>
                <a:latin typeface="Calibri" pitchFamily="34" charset="0"/>
              </a:rPr>
              <a:t>Cómo calificaría la acción del gobierno de M. Bachelet respecto al terremoto recién pasado? ¿Usted diría que estuvo bien, regular, o mal?</a:t>
            </a:r>
            <a:endParaRPr lang="es-CL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2708274"/>
            <a:ext cx="8064896" cy="2376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342449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437763"/>
            <a:ext cx="51349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L" sz="1600" dirty="0">
                <a:solidFill>
                  <a:schemeClr val="bg1"/>
                </a:solidFill>
                <a:latin typeface="Calibri" pitchFamily="34" charset="0"/>
              </a:rPr>
              <a:t>¿Cómo calificaría la acción de </a:t>
            </a:r>
            <a:r>
              <a:rPr lang="es-CL" sz="1600" dirty="0" smtClean="0">
                <a:solidFill>
                  <a:schemeClr val="bg1"/>
                </a:solidFill>
                <a:latin typeface="Calibri" pitchFamily="34" charset="0"/>
              </a:rPr>
              <a:t>la </a:t>
            </a:r>
            <a:r>
              <a:rPr lang="es-CL" sz="1600" dirty="0">
                <a:solidFill>
                  <a:schemeClr val="bg1"/>
                </a:solidFill>
                <a:latin typeface="Calibri" pitchFamily="34" charset="0"/>
              </a:rPr>
              <a:t>Oficina  Nacional de Emergencia, ONEMI? ¿Usted diría que estuvo bien,  regular, o mal?</a:t>
            </a:r>
            <a:endParaRPr lang="es-CL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53400730"/>
              </p:ext>
            </p:extLst>
          </p:nvPr>
        </p:nvGraphicFramePr>
        <p:xfrm>
          <a:off x="1691680" y="2057400"/>
          <a:ext cx="6552728" cy="3531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8561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437763"/>
            <a:ext cx="51349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1600" dirty="0">
                <a:solidFill>
                  <a:srgbClr val="FFFFFF"/>
                </a:solidFill>
                <a:latin typeface="Calibri" pitchFamily="34" charset="0"/>
              </a:rPr>
              <a:t>¿Cómo calificaría la acción de </a:t>
            </a:r>
            <a:r>
              <a:rPr lang="es-CL" sz="1600" dirty="0" smtClean="0">
                <a:solidFill>
                  <a:srgbClr val="FFFFFF"/>
                </a:solidFill>
                <a:latin typeface="Calibri" pitchFamily="34" charset="0"/>
              </a:rPr>
              <a:t>la </a:t>
            </a:r>
            <a:r>
              <a:rPr lang="es-CL" sz="1600" dirty="0">
                <a:solidFill>
                  <a:srgbClr val="FFFFFF"/>
                </a:solidFill>
                <a:latin typeface="Calibri" pitchFamily="34" charset="0"/>
              </a:rPr>
              <a:t>Oficina  Nacional de Emergencia, ONEMI? ¿Usted diría que estuvo bien,  regular, o mal?</a:t>
            </a:r>
            <a:endParaRPr lang="es-CL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708274"/>
            <a:ext cx="8136904" cy="23769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4642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548680"/>
            <a:ext cx="51349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1600" dirty="0">
                <a:solidFill>
                  <a:srgbClr val="FFFFFF"/>
                </a:solidFill>
                <a:latin typeface="Calibri" pitchFamily="34" charset="0"/>
              </a:rPr>
              <a:t>¿Cómo calificaría la acción de las autoridades de su ciudad? ¿Usted diría que estuvieron bien,  regular, o mal?</a:t>
            </a:r>
            <a:endParaRPr lang="es-CL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graphicFrame>
        <p:nvGraphicFramePr>
          <p:cNvPr id="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0868102"/>
              </p:ext>
            </p:extLst>
          </p:nvPr>
        </p:nvGraphicFramePr>
        <p:xfrm>
          <a:off x="1331640" y="2057400"/>
          <a:ext cx="6120680" cy="32438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05234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548680"/>
            <a:ext cx="51349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CL" sz="1600" dirty="0">
                <a:solidFill>
                  <a:srgbClr val="FFFFFF"/>
                </a:solidFill>
                <a:latin typeface="Calibri" pitchFamily="34" charset="0"/>
              </a:rPr>
              <a:t>¿Cómo calificaría la acción de las autoridades de su ciudad? ¿Usted diría que estuvieron bien,  regular, o mal?</a:t>
            </a:r>
            <a:endParaRPr lang="es-CL" sz="1600" b="1" dirty="0">
              <a:solidFill>
                <a:srgbClr val="FFFFFF"/>
              </a:solidFill>
              <a:latin typeface="Calibri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348880"/>
            <a:ext cx="8136904" cy="27363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255638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01162" y="476672"/>
            <a:ext cx="51349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es-CL" sz="1600" dirty="0">
                <a:solidFill>
                  <a:schemeClr val="bg1"/>
                </a:solidFill>
                <a:latin typeface="Calibri" pitchFamily="34" charset="0"/>
              </a:rPr>
              <a:t>¿Cómo calificaría la  actitud y la conducta de la gente común y corriente de su ciudad ante esta emergencia? ¿Usted diría que estuvieron bien,  regular, o mal?</a:t>
            </a:r>
            <a:endParaRPr lang="es-CL" sz="1600" b="1" dirty="0">
              <a:solidFill>
                <a:schemeClr val="bg1"/>
              </a:solidFill>
              <a:latin typeface="Calibri" pitchFamily="34" charset="0"/>
            </a:endParaRPr>
          </a:p>
        </p:txBody>
      </p:sp>
      <p:graphicFrame>
        <p:nvGraphicFramePr>
          <p:cNvPr id="3" name="1 Gráfico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44601727"/>
              </p:ext>
            </p:extLst>
          </p:nvPr>
        </p:nvGraphicFramePr>
        <p:xfrm>
          <a:off x="1691680" y="2057400"/>
          <a:ext cx="6264696" cy="39638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93670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iseño predeterminado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6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7962</TotalTime>
  <Words>421</Words>
  <Application>Microsoft Office PowerPoint</Application>
  <PresentationFormat>Presentación en pantalla (4:3)</PresentationFormat>
  <Paragraphs>43</Paragraphs>
  <Slides>14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Diseño predeterminado</vt:lpstr>
      <vt:lpstr>ENCUESTA COOPERATIVA IMAGINACCION UNIVERSIDAD CENTRAL</vt:lpstr>
      <vt:lpstr>FICHA TÉCNICA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COMENTARIOS</vt:lpstr>
      <vt:lpstr>ENCUESTA COOPERATIVA IMAGINACCION UNIVERSIDAD CENTRAL</vt:lpstr>
    </vt:vector>
  </TitlesOfParts>
  <Company>NITA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INTENCIÓN DE VOTO: ¿Qué indicadores utilizamos para observar la desición de los electores?</dc:title>
  <dc:creator>NITA</dc:creator>
  <cp:lastModifiedBy>Carlos Vergara Doxrud</cp:lastModifiedBy>
  <cp:revision>512</cp:revision>
  <dcterms:created xsi:type="dcterms:W3CDTF">2011-07-01T15:29:30Z</dcterms:created>
  <dcterms:modified xsi:type="dcterms:W3CDTF">2014-04-05T21:47:07Z</dcterms:modified>
</cp:coreProperties>
</file>