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2" r:id="rId3"/>
    <p:sldId id="267" r:id="rId4"/>
    <p:sldId id="268" r:id="rId5"/>
    <p:sldId id="269" r:id="rId6"/>
    <p:sldId id="259" r:id="rId7"/>
    <p:sldId id="260" r:id="rId8"/>
    <p:sldId id="261" r:id="rId9"/>
    <p:sldId id="270" r:id="rId10"/>
    <p:sldId id="258" r:id="rId11"/>
    <p:sldId id="279" r:id="rId12"/>
    <p:sldId id="271" r:id="rId13"/>
    <p:sldId id="276" r:id="rId14"/>
    <p:sldId id="278" r:id="rId15"/>
    <p:sldId id="272" r:id="rId16"/>
    <p:sldId id="273" r:id="rId17"/>
    <p:sldId id="274" r:id="rId18"/>
    <p:sldId id="257" r:id="rId19"/>
    <p:sldId id="264" r:id="rId20"/>
    <p:sldId id="277" r:id="rId21"/>
    <p:sldId id="266" r:id="rId2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rlos%20Vergara\Documents\Cooperativa\2014\Mayo\mayo2\p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arlos%20Vergara\Documents\Cooperativa\2014\Mayo\mayo2\p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arlos%20Vergara\Documents\Cooperativa\2014\Mayo\mayo2\p3xl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arlos%20Vergara\Documents\Cooperativa\2014\Mayo\mayo2\p4.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arlos%20Vergara\Documents\Cooperativa\2014\Mayo\mayo2\p5.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arlos%20Vergara\Documents\Cooperativa\2014\Mayo\mayo2\p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CL"/>
  <c:chart>
    <c:view3D>
      <c:rotX val="30"/>
      <c:perspective val="30"/>
    </c:view3D>
    <c:plotArea>
      <c:layout>
        <c:manualLayout>
          <c:layoutTarget val="inner"/>
          <c:xMode val="edge"/>
          <c:yMode val="edge"/>
          <c:x val="7.9166666666666663E-2"/>
          <c:y val="0.22685185185185186"/>
          <c:w val="0.81388888888888888"/>
          <c:h val="0.77314814814814814"/>
        </c:manualLayout>
      </c:layout>
      <c:pie3DChart>
        <c:varyColors val="1"/>
        <c:ser>
          <c:idx val="0"/>
          <c:order val="0"/>
          <c:explosion val="23"/>
          <c:dPt>
            <c:idx val="1"/>
            <c:spPr>
              <a:solidFill>
                <a:srgbClr val="FFC000"/>
              </a:solidFill>
            </c:spPr>
          </c:dPt>
          <c:dLbls>
            <c:dLbl>
              <c:idx val="0"/>
              <c:layout>
                <c:manualLayout>
                  <c:x val="-5.5555555555554508E-3"/>
                  <c:y val="0.16666666666666669"/>
                </c:manualLayout>
              </c:layout>
              <c:dLblPos val="bestFit"/>
              <c:showVal val="1"/>
              <c:showCatName val="1"/>
              <c:separator>
</c:separator>
            </c:dLbl>
            <c:dLbl>
              <c:idx val="1"/>
              <c:layout>
                <c:manualLayout>
                  <c:x val="1.6666666666666673E-2"/>
                  <c:y val="-0.1388888888888889"/>
                </c:manualLayout>
              </c:layout>
              <c:dLblPos val="bestFit"/>
              <c:showVal val="1"/>
              <c:showCatName val="1"/>
              <c:separator>
</c:separator>
            </c:dLbl>
            <c:dLbl>
              <c:idx val="2"/>
              <c:layout>
                <c:manualLayout>
                  <c:x val="6.3888888888888884E-2"/>
                  <c:y val="0"/>
                </c:manualLayout>
              </c:layout>
              <c:dLblPos val="bestFit"/>
              <c:showVal val="1"/>
              <c:showCatName val="1"/>
              <c:separator>
</c:separator>
            </c:dLbl>
            <c:txPr>
              <a:bodyPr/>
              <a:lstStyle/>
              <a:p>
                <a:pPr>
                  <a:defRPr sz="1400" b="1"/>
                </a:pPr>
                <a:endParaRPr lang="es-CL"/>
              </a:p>
            </c:txPr>
            <c:dLblPos val="outEnd"/>
            <c:showVal val="1"/>
            <c:showCatName val="1"/>
            <c:separator>
</c:separator>
            <c:showLeaderLines val="1"/>
          </c:dLbls>
          <c:cat>
            <c:strRef>
              <c:f>Sheet1!$B$9:$B$11</c:f>
              <c:strCache>
                <c:ptCount val="3"/>
                <c:pt idx="0">
                  <c:v>A FAVOR</c:v>
                </c:pt>
                <c:pt idx="1">
                  <c:v>EN CONTRA</c:v>
                </c:pt>
                <c:pt idx="2">
                  <c:v>NS-NR </c:v>
                </c:pt>
              </c:strCache>
            </c:strRef>
          </c:cat>
          <c:val>
            <c:numRef>
              <c:f>Sheet1!$C$9:$C$11</c:f>
              <c:numCache>
                <c:formatCode>####.0</c:formatCode>
                <c:ptCount val="3"/>
                <c:pt idx="0">
                  <c:v>66.599999999999994</c:v>
                </c:pt>
                <c:pt idx="1">
                  <c:v>24.2</c:v>
                </c:pt>
                <c:pt idx="2">
                  <c:v>9.1999999999999993</c:v>
                </c:pt>
              </c:numCache>
            </c:numRef>
          </c:val>
        </c:ser>
      </c:pie3DChart>
      <c:spPr>
        <a:noFill/>
        <a:ln w="25400">
          <a:noFill/>
        </a:ln>
      </c:spPr>
    </c:plotArea>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CL"/>
  <c:chart>
    <c:view3D>
      <c:rotX val="30"/>
      <c:perspective val="30"/>
    </c:view3D>
    <c:plotArea>
      <c:layout>
        <c:manualLayout>
          <c:layoutTarget val="inner"/>
          <c:xMode val="edge"/>
          <c:yMode val="edge"/>
          <c:x val="4.8611111111111112E-2"/>
          <c:y val="0.22685185185185186"/>
          <c:w val="0.81388888888888888"/>
          <c:h val="0.77314814814814814"/>
        </c:manualLayout>
      </c:layout>
      <c:pie3DChart>
        <c:varyColors val="1"/>
        <c:ser>
          <c:idx val="0"/>
          <c:order val="0"/>
          <c:explosion val="25"/>
          <c:dPt>
            <c:idx val="1"/>
            <c:spPr>
              <a:solidFill>
                <a:srgbClr val="FFC000"/>
              </a:solidFill>
            </c:spPr>
          </c:dPt>
          <c:dLbls>
            <c:dLbl>
              <c:idx val="0"/>
              <c:layout>
                <c:manualLayout>
                  <c:x val="0"/>
                  <c:y val="-0.24537037037037038"/>
                </c:manualLayout>
              </c:layout>
              <c:dLblPos val="bestFit"/>
              <c:showVal val="1"/>
              <c:showCatName val="1"/>
              <c:separator>
</c:separator>
            </c:dLbl>
            <c:dLbl>
              <c:idx val="1"/>
              <c:layout>
                <c:manualLayout>
                  <c:x val="2.5000000000000001E-2"/>
                  <c:y val="0.20833333333333343"/>
                </c:manualLayout>
              </c:layout>
              <c:dLblPos val="bestFit"/>
              <c:showVal val="1"/>
              <c:showCatName val="1"/>
              <c:separator>
</c:separator>
            </c:dLbl>
            <c:txPr>
              <a:bodyPr/>
              <a:lstStyle/>
              <a:p>
                <a:pPr>
                  <a:defRPr sz="1400" b="1"/>
                </a:pPr>
                <a:endParaRPr lang="es-CL"/>
              </a:p>
            </c:txPr>
            <c:dLblPos val="outEnd"/>
            <c:showVal val="1"/>
            <c:showCatName val="1"/>
            <c:separator>
</c:separator>
            <c:showLeaderLines val="1"/>
          </c:dLbls>
          <c:cat>
            <c:strRef>
              <c:f>Sheet1!$B$10:$B$12</c:f>
              <c:strCache>
                <c:ptCount val="3"/>
                <c:pt idx="0">
                  <c:v>A FAVOR</c:v>
                </c:pt>
                <c:pt idx="1">
                  <c:v>EN CONTRA</c:v>
                </c:pt>
                <c:pt idx="2">
                  <c:v>NS-NR</c:v>
                </c:pt>
              </c:strCache>
            </c:strRef>
          </c:cat>
          <c:val>
            <c:numRef>
              <c:f>Sheet1!$C$10:$C$12</c:f>
              <c:numCache>
                <c:formatCode>####.0</c:formatCode>
                <c:ptCount val="3"/>
                <c:pt idx="0">
                  <c:v>49.4</c:v>
                </c:pt>
                <c:pt idx="1">
                  <c:v>37.799999999999997</c:v>
                </c:pt>
                <c:pt idx="2">
                  <c:v>12.8</c:v>
                </c:pt>
              </c:numCache>
            </c:numRef>
          </c:val>
        </c:ser>
      </c:pie3DChart>
      <c:spPr>
        <a:noFill/>
        <a:ln w="25400">
          <a:noFill/>
        </a:ln>
      </c:spPr>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CL"/>
  <c:chart>
    <c:view3D>
      <c:rotX val="30"/>
      <c:perspective val="30"/>
    </c:view3D>
    <c:plotArea>
      <c:layout>
        <c:manualLayout>
          <c:layoutTarget val="inner"/>
          <c:xMode val="edge"/>
          <c:yMode val="edge"/>
          <c:x val="9.3055555555555614E-2"/>
          <c:y val="0.12268518518518522"/>
          <c:w val="0.81388888888888911"/>
          <c:h val="0.77314814814814836"/>
        </c:manualLayout>
      </c:layout>
      <c:pie3DChart>
        <c:varyColors val="1"/>
        <c:ser>
          <c:idx val="0"/>
          <c:order val="0"/>
          <c:explosion val="25"/>
          <c:dPt>
            <c:idx val="1"/>
            <c:spPr>
              <a:solidFill>
                <a:srgbClr val="FFC000"/>
              </a:solidFill>
            </c:spPr>
          </c:dPt>
          <c:dLbls>
            <c:dLbl>
              <c:idx val="0"/>
              <c:layout>
                <c:manualLayout>
                  <c:x val="-1.9444444444444351E-2"/>
                  <c:y val="0.17592592592592593"/>
                </c:manualLayout>
              </c:layout>
              <c:spPr/>
              <c:txPr>
                <a:bodyPr/>
                <a:lstStyle/>
                <a:p>
                  <a:pPr>
                    <a:defRPr sz="1400" b="1"/>
                  </a:pPr>
                  <a:endParaRPr lang="es-CL"/>
                </a:p>
              </c:txPr>
              <c:dLblPos val="bestFit"/>
              <c:showVal val="1"/>
              <c:showCatName val="1"/>
              <c:separator>
</c:separator>
            </c:dLbl>
            <c:dLbl>
              <c:idx val="1"/>
              <c:layout>
                <c:manualLayout>
                  <c:x val="0"/>
                  <c:y val="-0.16666666666666669"/>
                </c:manualLayout>
              </c:layout>
              <c:spPr/>
              <c:txPr>
                <a:bodyPr/>
                <a:lstStyle/>
                <a:p>
                  <a:pPr>
                    <a:defRPr sz="1400" b="1"/>
                  </a:pPr>
                  <a:endParaRPr lang="es-CL"/>
                </a:p>
              </c:txPr>
              <c:dLblPos val="bestFit"/>
              <c:showVal val="1"/>
              <c:showCatName val="1"/>
              <c:separator>
</c:separator>
            </c:dLbl>
            <c:dLbl>
              <c:idx val="2"/>
              <c:layout>
                <c:manualLayout>
                  <c:x val="8.3333333333333367E-3"/>
                  <c:y val="0"/>
                </c:manualLayout>
              </c:layout>
              <c:spPr/>
              <c:txPr>
                <a:bodyPr/>
                <a:lstStyle/>
                <a:p>
                  <a:pPr>
                    <a:defRPr sz="1400" b="1"/>
                  </a:pPr>
                  <a:endParaRPr lang="es-CL"/>
                </a:p>
              </c:txPr>
              <c:dLblPos val="bestFit"/>
              <c:showVal val="1"/>
              <c:showCatName val="1"/>
              <c:separator>
</c:separator>
            </c:dLbl>
            <c:dLblPos val="outEnd"/>
            <c:showVal val="1"/>
            <c:showCatName val="1"/>
            <c:separator>
</c:separator>
            <c:showLeaderLines val="1"/>
          </c:dLbls>
          <c:cat>
            <c:strRef>
              <c:f>Sheet1!$B$11:$B$13</c:f>
              <c:strCache>
                <c:ptCount val="3"/>
                <c:pt idx="0">
                  <c:v>A FAVOR</c:v>
                </c:pt>
                <c:pt idx="1">
                  <c:v>EN CONTRA</c:v>
                </c:pt>
                <c:pt idx="2">
                  <c:v>NS-NR</c:v>
                </c:pt>
              </c:strCache>
            </c:strRef>
          </c:cat>
          <c:val>
            <c:numRef>
              <c:f>Sheet1!$C$11:$C$13</c:f>
              <c:numCache>
                <c:formatCode>####.0</c:formatCode>
                <c:ptCount val="3"/>
                <c:pt idx="0">
                  <c:v>68.400000000000006</c:v>
                </c:pt>
                <c:pt idx="1">
                  <c:v>19.399999999999999</c:v>
                </c:pt>
                <c:pt idx="2">
                  <c:v>12.2</c:v>
                </c:pt>
              </c:numCache>
            </c:numRef>
          </c:val>
        </c:ser>
      </c:pie3DChart>
      <c:spPr>
        <a:noFill/>
        <a:ln w="25400">
          <a:noFill/>
        </a:ln>
      </c:spPr>
    </c:plotArea>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CL"/>
  <c:chart>
    <c:view3D>
      <c:rotX val="30"/>
      <c:perspective val="30"/>
    </c:view3D>
    <c:plotArea>
      <c:layout/>
      <c:pie3DChart>
        <c:varyColors val="1"/>
        <c:ser>
          <c:idx val="0"/>
          <c:order val="0"/>
          <c:explosion val="25"/>
          <c:dPt>
            <c:idx val="1"/>
            <c:spPr>
              <a:solidFill>
                <a:srgbClr val="FFC000"/>
              </a:solidFill>
            </c:spPr>
          </c:dPt>
          <c:dLbls>
            <c:dLbl>
              <c:idx val="0"/>
              <c:layout>
                <c:manualLayout>
                  <c:x val="-4.1666666666666664E-2"/>
                  <c:y val="0.13425925925925927"/>
                </c:manualLayout>
              </c:layout>
              <c:dLblPos val="bestFit"/>
              <c:showVal val="1"/>
              <c:showCatName val="1"/>
              <c:separator>
</c:separator>
            </c:dLbl>
            <c:txPr>
              <a:bodyPr/>
              <a:lstStyle/>
              <a:p>
                <a:pPr>
                  <a:defRPr sz="1200" b="1"/>
                </a:pPr>
                <a:endParaRPr lang="es-CL"/>
              </a:p>
            </c:txPr>
            <c:dLblPos val="outEnd"/>
            <c:showVal val="1"/>
            <c:showCatName val="1"/>
            <c:separator>
</c:separator>
            <c:showLeaderLines val="1"/>
          </c:dLbls>
          <c:cat>
            <c:strRef>
              <c:f>Sheet1!$B$11:$B$13</c:f>
              <c:strCache>
                <c:ptCount val="3"/>
                <c:pt idx="0">
                  <c:v>NUEVA CONSTITUCIÓN</c:v>
                </c:pt>
                <c:pt idx="1">
                  <c:v>MANTENER LA ACTUAL</c:v>
                </c:pt>
                <c:pt idx="2">
                  <c:v>NS-NR</c:v>
                </c:pt>
              </c:strCache>
            </c:strRef>
          </c:cat>
          <c:val>
            <c:numRef>
              <c:f>Sheet1!$C$11:$C$13</c:f>
              <c:numCache>
                <c:formatCode>####.0</c:formatCode>
                <c:ptCount val="3"/>
                <c:pt idx="0">
                  <c:v>68.2</c:v>
                </c:pt>
                <c:pt idx="1">
                  <c:v>23.4</c:v>
                </c:pt>
                <c:pt idx="2">
                  <c:v>8.4</c:v>
                </c:pt>
              </c:numCache>
            </c:numRef>
          </c:val>
        </c:ser>
      </c:pie3DChart>
      <c:spPr>
        <a:noFill/>
        <a:ln w="25400">
          <a:noFill/>
        </a:ln>
      </c:spPr>
    </c:plotArea>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CL"/>
  <c:chart>
    <c:view3D>
      <c:rotX val="30"/>
      <c:perspective val="30"/>
    </c:view3D>
    <c:plotArea>
      <c:layout/>
      <c:pie3DChart>
        <c:varyColors val="1"/>
        <c:ser>
          <c:idx val="0"/>
          <c:order val="0"/>
          <c:explosion val="29"/>
          <c:dPt>
            <c:idx val="1"/>
            <c:spPr>
              <a:solidFill>
                <a:srgbClr val="FFC000"/>
              </a:solidFill>
            </c:spPr>
          </c:dPt>
          <c:dLbls>
            <c:txPr>
              <a:bodyPr/>
              <a:lstStyle/>
              <a:p>
                <a:pPr>
                  <a:defRPr sz="1400" b="1"/>
                </a:pPr>
                <a:endParaRPr lang="es-CL"/>
              </a:p>
            </c:txPr>
            <c:dLblPos val="outEnd"/>
            <c:showVal val="1"/>
            <c:showCatName val="1"/>
            <c:separator>
</c:separator>
            <c:showLeaderLines val="1"/>
          </c:dLbls>
          <c:cat>
            <c:strRef>
              <c:f>Sheet1!$B$10:$B$12</c:f>
              <c:strCache>
                <c:ptCount val="3"/>
                <c:pt idx="0">
                  <c:v>A FAVOR</c:v>
                </c:pt>
                <c:pt idx="1">
                  <c:v>EN CONTRA</c:v>
                </c:pt>
                <c:pt idx="2">
                  <c:v>NS-NR</c:v>
                </c:pt>
              </c:strCache>
            </c:strRef>
          </c:cat>
          <c:val>
            <c:numRef>
              <c:f>Sheet1!$C$10:$C$12</c:f>
              <c:numCache>
                <c:formatCode>####.0</c:formatCode>
                <c:ptCount val="3"/>
                <c:pt idx="0">
                  <c:v>76.2</c:v>
                </c:pt>
                <c:pt idx="1">
                  <c:v>21.8</c:v>
                </c:pt>
                <c:pt idx="2">
                  <c:v>2</c:v>
                </c:pt>
              </c:numCache>
            </c:numRef>
          </c:val>
        </c:ser>
      </c:pie3DChart>
      <c:spPr>
        <a:noFill/>
        <a:ln w="25400">
          <a:noFill/>
        </a:ln>
      </c:spPr>
    </c:plotArea>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CL"/>
  <c:chart>
    <c:view3D>
      <c:rotX val="30"/>
      <c:perspective val="30"/>
    </c:view3D>
    <c:plotArea>
      <c:layout/>
      <c:pie3DChart>
        <c:varyColors val="1"/>
        <c:ser>
          <c:idx val="0"/>
          <c:order val="0"/>
          <c:explosion val="28"/>
          <c:dPt>
            <c:idx val="1"/>
            <c:spPr>
              <a:solidFill>
                <a:srgbClr val="FFC000"/>
              </a:solidFill>
            </c:spPr>
          </c:dPt>
          <c:dLbls>
            <c:dLbl>
              <c:idx val="0"/>
              <c:layout>
                <c:manualLayout>
                  <c:x val="9.9999999999999964E-2"/>
                  <c:y val="0"/>
                </c:manualLayout>
              </c:layout>
              <c:dLblPos val="bestFit"/>
              <c:showVal val="1"/>
              <c:showCatName val="1"/>
              <c:separator>
</c:separator>
            </c:dLbl>
            <c:dLbl>
              <c:idx val="1"/>
              <c:layout>
                <c:manualLayout>
                  <c:x val="-8.3333333333333343E-2"/>
                  <c:y val="3.2407407407407419E-2"/>
                </c:manualLayout>
              </c:layout>
              <c:dLblPos val="bestFit"/>
              <c:showVal val="1"/>
              <c:showCatName val="1"/>
              <c:separator>
</c:separator>
            </c:dLbl>
            <c:dLbl>
              <c:idx val="2"/>
              <c:layout>
                <c:manualLayout>
                  <c:x val="0.20555555555555555"/>
                  <c:y val="0"/>
                </c:manualLayout>
              </c:layout>
              <c:dLblPos val="bestFit"/>
              <c:showVal val="1"/>
              <c:showCatName val="1"/>
              <c:separator>
</c:separator>
            </c:dLbl>
            <c:txPr>
              <a:bodyPr/>
              <a:lstStyle/>
              <a:p>
                <a:pPr>
                  <a:defRPr sz="1400" b="1"/>
                </a:pPr>
                <a:endParaRPr lang="es-CL"/>
              </a:p>
            </c:txPr>
            <c:dLblPos val="outEnd"/>
            <c:showVal val="1"/>
            <c:showCatName val="1"/>
            <c:separator>
</c:separator>
            <c:showLeaderLines val="1"/>
          </c:dLbls>
          <c:cat>
            <c:strRef>
              <c:f>Sheet1!$B$11:$B$13</c:f>
              <c:strCache>
                <c:ptCount val="3"/>
                <c:pt idx="0">
                  <c:v>A FAVOR</c:v>
                </c:pt>
                <c:pt idx="1">
                  <c:v>EN CONTRA</c:v>
                </c:pt>
                <c:pt idx="2">
                  <c:v>NS-NR</c:v>
                </c:pt>
              </c:strCache>
            </c:strRef>
          </c:cat>
          <c:val>
            <c:numRef>
              <c:f>Sheet1!$C$11:$C$13</c:f>
              <c:numCache>
                <c:formatCode>####.0</c:formatCode>
                <c:ptCount val="3"/>
                <c:pt idx="0">
                  <c:v>86.4</c:v>
                </c:pt>
                <c:pt idx="1">
                  <c:v>7.8</c:v>
                </c:pt>
                <c:pt idx="2">
                  <c:v>5.8</c:v>
                </c:pt>
              </c:numCache>
            </c:numRef>
          </c:val>
        </c:ser>
      </c:pie3DChart>
      <c:spPr>
        <a:noFill/>
        <a:ln w="25400">
          <a:noFill/>
        </a:ln>
      </c:spPr>
    </c:plotArea>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8D1F83-4EFF-40F2-835D-D18B082DDA24}" type="datetimeFigureOut">
              <a:rPr lang="es-CL" smtClean="0"/>
              <a:pPr/>
              <a:t>26-05-2014</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39FAF-1CFF-4F9C-A556-E124A89BDCB9}" type="slidenum">
              <a:rPr lang="es-CL" smtClean="0"/>
              <a:pPr/>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3652245-AD38-43EE-A200-37AB398BAE32}" type="datetimeFigureOut">
              <a:rPr lang="es-CL" smtClean="0"/>
              <a:pPr/>
              <a:t>26-05-2014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91A5622-69C4-4BE6-BCD8-D6613CD3C599}"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52245-AD38-43EE-A200-37AB398BAE32}" type="datetimeFigureOut">
              <a:rPr lang="es-CL" smtClean="0"/>
              <a:pPr/>
              <a:t>26-05-2014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A5622-69C4-4BE6-BCD8-D6613CD3C599}"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786050" y="4500570"/>
            <a:ext cx="5903913" cy="129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defRPr/>
            </a:pPr>
            <a:r>
              <a:rPr lang="es-ES" sz="2400" kern="0" dirty="0" smtClean="0">
                <a:solidFill>
                  <a:srgbClr val="5F5F5F"/>
                </a:solidFill>
                <a:latin typeface="+mn-lt"/>
              </a:rPr>
              <a:t>Encuesta </a:t>
            </a:r>
            <a:r>
              <a:rPr lang="es-ES" sz="2400" kern="0" dirty="0" smtClean="0">
                <a:solidFill>
                  <a:srgbClr val="5F5F5F"/>
                </a:solidFill>
                <a:latin typeface="+mn-lt"/>
              </a:rPr>
              <a:t>Cooperativa – Imaginaccion – Universidad Central.</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s-ES_tradnl" sz="2400" b="1" i="0" u="none" strike="noStrike" kern="0" cap="none" spc="0" normalizeH="0" baseline="0" noProof="0" dirty="0" smtClean="0">
                <a:ln>
                  <a:noFill/>
                </a:ln>
                <a:solidFill>
                  <a:srgbClr val="5F5F5F"/>
                </a:solidFill>
                <a:effectLst/>
                <a:uLnTx/>
                <a:uFillTx/>
                <a:latin typeface="+mn-lt"/>
                <a:ea typeface="+mn-ea"/>
                <a:cs typeface="+mn-cs"/>
              </a:rPr>
              <a:t>24 de Mayo </a:t>
            </a:r>
          </a:p>
        </p:txBody>
      </p:sp>
      <p:sp>
        <p:nvSpPr>
          <p:cNvPr id="5" name="Rectangle 2"/>
          <p:cNvSpPr>
            <a:spLocks noGrp="1" noChangeArrowheads="1"/>
          </p:cNvSpPr>
          <p:nvPr>
            <p:ph type="ctrTitle"/>
          </p:nvPr>
        </p:nvSpPr>
        <p:spPr>
          <a:xfrm>
            <a:off x="1857356" y="2214554"/>
            <a:ext cx="6659563" cy="2232025"/>
          </a:xfrm>
        </p:spPr>
        <p:txBody>
          <a:bodyPr/>
          <a:lstStyle/>
          <a:p>
            <a:pPr algn="l" eaLnBrk="1" hangingPunct="1"/>
            <a:r>
              <a:rPr lang="es-ES_tradnl" sz="3600" dirty="0" smtClean="0">
                <a:solidFill>
                  <a:schemeClr val="bg1"/>
                </a:solidFill>
              </a:rPr>
              <a:t>ENCUESTA COOPERATIVA IMAGINACCION</a:t>
            </a:r>
            <a:br>
              <a:rPr lang="es-ES_tradnl" sz="3600" dirty="0" smtClean="0">
                <a:solidFill>
                  <a:schemeClr val="bg1"/>
                </a:solidFill>
              </a:rPr>
            </a:br>
            <a:r>
              <a:rPr lang="es-ES_tradnl" sz="3600" dirty="0" smtClean="0">
                <a:solidFill>
                  <a:schemeClr val="bg1"/>
                </a:solidFill>
              </a:rPr>
              <a:t>UNIVERSIDAD CENTRAL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0" y="214290"/>
            <a:ext cx="5500694" cy="1323439"/>
          </a:xfrm>
          <a:prstGeom prst="rect">
            <a:avLst/>
          </a:prstGeom>
        </p:spPr>
        <p:txBody>
          <a:bodyPr wrap="square">
            <a:spAutoFit/>
          </a:bodyPr>
          <a:lstStyle/>
          <a:p>
            <a:r>
              <a:rPr lang="es-CL" sz="1600" dirty="0" smtClean="0">
                <a:solidFill>
                  <a:schemeClr val="bg1"/>
                </a:solidFill>
              </a:rPr>
              <a:t>En su discurso, también, la Presidenta se refirió al proyecto que termina con el sistema </a:t>
            </a:r>
            <a:r>
              <a:rPr lang="es-CL" sz="1600" dirty="0" err="1" smtClean="0">
                <a:solidFill>
                  <a:schemeClr val="bg1"/>
                </a:solidFill>
              </a:rPr>
              <a:t>binominal</a:t>
            </a:r>
            <a:r>
              <a:rPr lang="es-CL" sz="1600" dirty="0" smtClean="0">
                <a:solidFill>
                  <a:schemeClr val="bg1"/>
                </a:solidFill>
              </a:rPr>
              <a:t> para la elección de parlamentarios y lo reemplaza por un sistema proporcional.  </a:t>
            </a:r>
            <a:r>
              <a:rPr lang="es-ES" sz="1600" dirty="0" smtClean="0">
                <a:solidFill>
                  <a:schemeClr val="bg1"/>
                </a:solidFill>
              </a:rPr>
              <a:t>En general, ¿usted está a favor del cambio del sistema </a:t>
            </a:r>
            <a:r>
              <a:rPr lang="es-ES" sz="1600" dirty="0" err="1" smtClean="0">
                <a:solidFill>
                  <a:schemeClr val="bg1"/>
                </a:solidFill>
              </a:rPr>
              <a:t>binominal</a:t>
            </a:r>
            <a:r>
              <a:rPr lang="es-ES" sz="1600" dirty="0" smtClean="0">
                <a:solidFill>
                  <a:schemeClr val="bg1"/>
                </a:solidFill>
              </a:rPr>
              <a:t> o está en contra del cambio del sistema </a:t>
            </a:r>
            <a:r>
              <a:rPr lang="es-ES" sz="1600" dirty="0" err="1" smtClean="0">
                <a:solidFill>
                  <a:schemeClr val="bg1"/>
                </a:solidFill>
              </a:rPr>
              <a:t>binominal</a:t>
            </a:r>
            <a:r>
              <a:rPr lang="es-ES" sz="1600" dirty="0" smtClean="0">
                <a:solidFill>
                  <a:schemeClr val="bg1"/>
                </a:solidFill>
              </a:rPr>
              <a:t>? </a:t>
            </a:r>
            <a:endParaRPr lang="es-CL" sz="1600" dirty="0">
              <a:solidFill>
                <a:schemeClr val="bg1"/>
              </a:solidFill>
            </a:endParaRPr>
          </a:p>
        </p:txBody>
      </p:sp>
      <p:graphicFrame>
        <p:nvGraphicFramePr>
          <p:cNvPr id="3" name="2 Tabla"/>
          <p:cNvGraphicFramePr>
            <a:graphicFrameLocks noGrp="1"/>
          </p:cNvGraphicFramePr>
          <p:nvPr/>
        </p:nvGraphicFramePr>
        <p:xfrm>
          <a:off x="1928793" y="2924173"/>
          <a:ext cx="5143536" cy="2005024"/>
        </p:xfrm>
        <a:graphic>
          <a:graphicData uri="http://schemas.openxmlformats.org/drawingml/2006/table">
            <a:tbl>
              <a:tblPr/>
              <a:tblGrid>
                <a:gridCol w="2217572"/>
                <a:gridCol w="1462982"/>
                <a:gridCol w="1462982"/>
              </a:tblGrid>
              <a:tr h="340476">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s-CL" sz="1400" b="1" i="0" u="none" strike="noStrike" dirty="0">
                          <a:solidFill>
                            <a:srgbClr val="000000"/>
                          </a:solidFill>
                          <a:latin typeface="Arial"/>
                        </a:rPr>
                        <a:t>SEXO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r>
              <a:tr h="321560">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HOMBRE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MUJER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476">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476">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73,0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64,7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21560">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16,7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21,6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0476">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10,4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13,7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0" y="214290"/>
            <a:ext cx="5286380" cy="1323439"/>
          </a:xfrm>
          <a:prstGeom prst="rect">
            <a:avLst/>
          </a:prstGeom>
        </p:spPr>
        <p:txBody>
          <a:bodyPr wrap="square">
            <a:spAutoFit/>
          </a:bodyPr>
          <a:lstStyle/>
          <a:p>
            <a:r>
              <a:rPr lang="es-CL" sz="1600" dirty="0" smtClean="0">
                <a:solidFill>
                  <a:schemeClr val="bg1"/>
                </a:solidFill>
              </a:rPr>
              <a:t>En su discurso, también, la Presidenta se refirió al proyecto que termina con el sistema </a:t>
            </a:r>
            <a:r>
              <a:rPr lang="es-CL" sz="1600" dirty="0" err="1" smtClean="0">
                <a:solidFill>
                  <a:schemeClr val="bg1"/>
                </a:solidFill>
              </a:rPr>
              <a:t>binominal</a:t>
            </a:r>
            <a:r>
              <a:rPr lang="es-CL" sz="1600" dirty="0" smtClean="0">
                <a:solidFill>
                  <a:schemeClr val="bg1"/>
                </a:solidFill>
              </a:rPr>
              <a:t> para la elección de parlamentarios y lo reemplaza por un sistema proporcional.  </a:t>
            </a:r>
            <a:r>
              <a:rPr lang="es-ES" sz="1600" dirty="0" smtClean="0">
                <a:solidFill>
                  <a:schemeClr val="bg1"/>
                </a:solidFill>
              </a:rPr>
              <a:t>En general, ¿usted está a favor del cambio del sistema </a:t>
            </a:r>
            <a:r>
              <a:rPr lang="es-ES" sz="1600" dirty="0" err="1" smtClean="0">
                <a:solidFill>
                  <a:schemeClr val="bg1"/>
                </a:solidFill>
              </a:rPr>
              <a:t>binominal</a:t>
            </a:r>
            <a:r>
              <a:rPr lang="es-ES" sz="1600" dirty="0" smtClean="0">
                <a:solidFill>
                  <a:schemeClr val="bg1"/>
                </a:solidFill>
              </a:rPr>
              <a:t> o está en contra del cambio del sistema </a:t>
            </a:r>
            <a:r>
              <a:rPr lang="es-ES" sz="1600" dirty="0" err="1" smtClean="0">
                <a:solidFill>
                  <a:schemeClr val="bg1"/>
                </a:solidFill>
              </a:rPr>
              <a:t>binominal</a:t>
            </a:r>
            <a:r>
              <a:rPr lang="es-ES" sz="1600" dirty="0" smtClean="0">
                <a:solidFill>
                  <a:schemeClr val="bg1"/>
                </a:solidFill>
              </a:rPr>
              <a:t>? </a:t>
            </a:r>
            <a:endParaRPr lang="es-CL" sz="1600" dirty="0">
              <a:solidFill>
                <a:schemeClr val="bg1"/>
              </a:solidFill>
            </a:endParaRPr>
          </a:p>
        </p:txBody>
      </p:sp>
      <p:graphicFrame>
        <p:nvGraphicFramePr>
          <p:cNvPr id="3" name="2 Tabla"/>
          <p:cNvGraphicFramePr>
            <a:graphicFrameLocks noGrp="1"/>
          </p:cNvGraphicFramePr>
          <p:nvPr/>
        </p:nvGraphicFramePr>
        <p:xfrm>
          <a:off x="1714480" y="2500307"/>
          <a:ext cx="5786479" cy="2428890"/>
        </p:xfrm>
        <a:graphic>
          <a:graphicData uri="http://schemas.openxmlformats.org/drawingml/2006/table">
            <a:tbl>
              <a:tblPr/>
              <a:tblGrid>
                <a:gridCol w="2422246"/>
                <a:gridCol w="1121411"/>
                <a:gridCol w="1121411"/>
                <a:gridCol w="1121411"/>
              </a:tblGrid>
              <a:tr h="412453">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s-CL" sz="1400" b="1" i="0" u="none" strike="noStrike" dirty="0">
                          <a:solidFill>
                            <a:srgbClr val="000000"/>
                          </a:solidFill>
                          <a:latin typeface="Arial"/>
                        </a:rPr>
                        <a:t>EDAD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389539">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18-35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36-55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56 y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453">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453">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66,2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71,9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65,1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89539">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19,5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2453">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14,3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12,4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571472" y="94284"/>
            <a:ext cx="4929222" cy="1477328"/>
          </a:xfrm>
          <a:prstGeom prst="rect">
            <a:avLst/>
          </a:prstGeom>
        </p:spPr>
        <p:txBody>
          <a:bodyPr wrap="square">
            <a:spAutoFit/>
          </a:bodyPr>
          <a:lstStyle/>
          <a:p>
            <a:r>
              <a:rPr lang="es-CL" dirty="0">
                <a:solidFill>
                  <a:schemeClr val="bg1"/>
                </a:solidFill>
              </a:rPr>
              <a:t>En su discurso la Presidenta anunció que iba a trabajar para tener una nueva Constitución para Chile. En general, usted está a favor de una nueva Constitución o está por mantener la actual Constitución?</a:t>
            </a:r>
          </a:p>
        </p:txBody>
      </p:sp>
      <p:graphicFrame>
        <p:nvGraphicFramePr>
          <p:cNvPr id="3" name="1 Gráfico"/>
          <p:cNvGraphicFramePr>
            <a:graphicFrameLocks/>
          </p:cNvGraphicFramePr>
          <p:nvPr/>
        </p:nvGraphicFramePr>
        <p:xfrm>
          <a:off x="1571604" y="2428868"/>
          <a:ext cx="5786478" cy="35004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285720" y="214290"/>
            <a:ext cx="4572000" cy="1477328"/>
          </a:xfrm>
          <a:prstGeom prst="rect">
            <a:avLst/>
          </a:prstGeom>
        </p:spPr>
        <p:txBody>
          <a:bodyPr>
            <a:spAutoFit/>
          </a:bodyPr>
          <a:lstStyle/>
          <a:p>
            <a:r>
              <a:rPr lang="es-CL" dirty="0" smtClean="0">
                <a:solidFill>
                  <a:schemeClr val="bg1"/>
                </a:solidFill>
              </a:rPr>
              <a:t>En su discurso la Presidenta anunció que iba a trabajar para tener una nueva Constitución para Chile. En general, usted está a favor de una nueva Constitución o está por mantener la actual Constitución?</a:t>
            </a:r>
            <a:endParaRPr lang="es-CL" dirty="0">
              <a:solidFill>
                <a:schemeClr val="bg1"/>
              </a:solidFill>
            </a:endParaRPr>
          </a:p>
        </p:txBody>
      </p:sp>
      <p:graphicFrame>
        <p:nvGraphicFramePr>
          <p:cNvPr id="3" name="2 Tabla"/>
          <p:cNvGraphicFramePr>
            <a:graphicFrameLocks noGrp="1"/>
          </p:cNvGraphicFramePr>
          <p:nvPr/>
        </p:nvGraphicFramePr>
        <p:xfrm>
          <a:off x="1643042" y="2428869"/>
          <a:ext cx="6000793" cy="2500328"/>
        </p:xfrm>
        <a:graphic>
          <a:graphicData uri="http://schemas.openxmlformats.org/drawingml/2006/table">
            <a:tbl>
              <a:tblPr/>
              <a:tblGrid>
                <a:gridCol w="2667019"/>
                <a:gridCol w="1666887"/>
                <a:gridCol w="1666887"/>
              </a:tblGrid>
              <a:tr h="424584">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s-CL" sz="1400" b="1" i="0" u="none" strike="noStrike" dirty="0">
                          <a:solidFill>
                            <a:srgbClr val="000000"/>
                          </a:solidFill>
                          <a:latin typeface="Arial"/>
                        </a:rPr>
                        <a:t>SEXO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r>
              <a:tr h="400996">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HOMBRE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MUJER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584">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584">
                <a:tc>
                  <a:txBody>
                    <a:bodyPr/>
                    <a:lstStyle/>
                    <a:p>
                      <a:pPr algn="l" fontAlgn="t"/>
                      <a:r>
                        <a:rPr lang="es-CL" sz="1400" b="1" i="0" u="none" strike="noStrike">
                          <a:solidFill>
                            <a:srgbClr val="000000"/>
                          </a:solidFill>
                          <a:latin typeface="Arial"/>
                        </a:rPr>
                        <a:t>NUEVA CONSTITUCIÓN</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70,3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66,5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00996">
                <a:tc>
                  <a:txBody>
                    <a:bodyPr/>
                    <a:lstStyle/>
                    <a:p>
                      <a:pPr algn="l" fontAlgn="t"/>
                      <a:r>
                        <a:rPr lang="es-CL" sz="1400" b="1" i="0" u="none" strike="noStrike">
                          <a:solidFill>
                            <a:srgbClr val="000000"/>
                          </a:solidFill>
                          <a:latin typeface="Arial"/>
                        </a:rPr>
                        <a:t>MANTENER LA ACTUAL</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23,9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23,0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4584">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5,9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10,4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357158" y="214290"/>
            <a:ext cx="4572000" cy="1477328"/>
          </a:xfrm>
          <a:prstGeom prst="rect">
            <a:avLst/>
          </a:prstGeom>
        </p:spPr>
        <p:txBody>
          <a:bodyPr>
            <a:spAutoFit/>
          </a:bodyPr>
          <a:lstStyle/>
          <a:p>
            <a:r>
              <a:rPr lang="es-CL" dirty="0" smtClean="0">
                <a:solidFill>
                  <a:schemeClr val="bg1"/>
                </a:solidFill>
              </a:rPr>
              <a:t>En su discurso la Presidenta anunció que iba a trabajar para tener una nueva Constitución para Chile. En general, usted está a favor de una nueva Constitución o está por mantener la actual Constitución?</a:t>
            </a:r>
            <a:endParaRPr lang="es-CL" dirty="0">
              <a:solidFill>
                <a:schemeClr val="bg1"/>
              </a:solidFill>
            </a:endParaRPr>
          </a:p>
        </p:txBody>
      </p:sp>
      <p:graphicFrame>
        <p:nvGraphicFramePr>
          <p:cNvPr id="3" name="2 Tabla"/>
          <p:cNvGraphicFramePr>
            <a:graphicFrameLocks noGrp="1"/>
          </p:cNvGraphicFramePr>
          <p:nvPr/>
        </p:nvGraphicFramePr>
        <p:xfrm>
          <a:off x="1785918" y="2428869"/>
          <a:ext cx="5715040" cy="2428890"/>
        </p:xfrm>
        <a:graphic>
          <a:graphicData uri="http://schemas.openxmlformats.org/drawingml/2006/table">
            <a:tbl>
              <a:tblPr/>
              <a:tblGrid>
                <a:gridCol w="2467858"/>
                <a:gridCol w="1082394"/>
                <a:gridCol w="1082394"/>
                <a:gridCol w="1082394"/>
              </a:tblGrid>
              <a:tr h="412453">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s-CL" sz="1400" b="1" i="0" u="none" strike="noStrike" dirty="0">
                          <a:solidFill>
                            <a:srgbClr val="000000"/>
                          </a:solidFill>
                          <a:latin typeface="Arial"/>
                        </a:rPr>
                        <a:t>EDAD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389539">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18-35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36-55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56 y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453">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453">
                <a:tc>
                  <a:txBody>
                    <a:bodyPr/>
                    <a:lstStyle/>
                    <a:p>
                      <a:pPr algn="l" fontAlgn="t"/>
                      <a:r>
                        <a:rPr lang="es-CL" sz="1400" b="1" i="0" u="none" strike="noStrike">
                          <a:solidFill>
                            <a:srgbClr val="000000"/>
                          </a:solidFill>
                          <a:latin typeface="Arial"/>
                        </a:rPr>
                        <a:t>NUEVA CONSTITUCIÓN</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68,2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62,8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89539">
                <a:tc>
                  <a:txBody>
                    <a:bodyPr/>
                    <a:lstStyle/>
                    <a:p>
                      <a:pPr algn="l" fontAlgn="t"/>
                      <a:r>
                        <a:rPr lang="es-CL" sz="1400" b="1" i="0" u="none" strike="noStrike">
                          <a:solidFill>
                            <a:srgbClr val="000000"/>
                          </a:solidFill>
                          <a:latin typeface="Arial"/>
                        </a:rPr>
                        <a:t>MANTENER LA ACTUAL</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24,7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20,3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27,1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2453">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7,1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10,1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32" y="94284"/>
            <a:ext cx="5786478" cy="1477328"/>
          </a:xfrm>
          <a:prstGeom prst="rect">
            <a:avLst/>
          </a:prstGeom>
        </p:spPr>
        <p:txBody>
          <a:bodyPr wrap="square">
            <a:spAutoFit/>
          </a:bodyPr>
          <a:lstStyle/>
          <a:p>
            <a:r>
              <a:rPr lang="es-ES" sz="1500" dirty="0">
                <a:solidFill>
                  <a:schemeClr val="bg1"/>
                </a:solidFill>
              </a:rPr>
              <a:t>En dicho discurso, la Presidenta anunció una próxima presentación al Congreso de un proyecto de ley que despenalice el aborto en casos de violación, cuando está en peligro la vida de la madre, o cuando el feto no tiene posibilidades de vivir. En general, ¿usted está a favor de despenalizar el aborto en estas circunstancias o está en contra de despenalizar el aborto en dichas circunstancias?</a:t>
            </a:r>
            <a:endParaRPr lang="es-CL" sz="1500" dirty="0">
              <a:solidFill>
                <a:schemeClr val="bg1"/>
              </a:solidFill>
            </a:endParaRPr>
          </a:p>
        </p:txBody>
      </p:sp>
      <p:graphicFrame>
        <p:nvGraphicFramePr>
          <p:cNvPr id="3" name="1 Gráfico"/>
          <p:cNvGraphicFramePr>
            <a:graphicFrameLocks/>
          </p:cNvGraphicFramePr>
          <p:nvPr/>
        </p:nvGraphicFramePr>
        <p:xfrm>
          <a:off x="1428728" y="2428868"/>
          <a:ext cx="6286544" cy="35004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0" y="0"/>
            <a:ext cx="5286380" cy="1384995"/>
          </a:xfrm>
          <a:prstGeom prst="rect">
            <a:avLst/>
          </a:prstGeom>
        </p:spPr>
        <p:txBody>
          <a:bodyPr wrap="square">
            <a:spAutoFit/>
          </a:bodyPr>
          <a:lstStyle/>
          <a:p>
            <a:r>
              <a:rPr lang="es-ES" sz="1400" dirty="0" smtClean="0">
                <a:solidFill>
                  <a:schemeClr val="bg1"/>
                </a:solidFill>
              </a:rPr>
              <a:t>En dicho discurso, la Presidenta anunció una próxima presentación al Congreso de un proyecto de ley que despenalice el aborto en casos de violación, cuando está en peligro la vida de la madre, o cuando el feto no tiene posibilidades de vivir. En general, ¿usted está a favor de despenalizar el aborto en estas circunstancias o está en contra de despenalizar el aborto en dichas </a:t>
            </a:r>
            <a:r>
              <a:rPr lang="es-ES" sz="1400" dirty="0" smtClean="0">
                <a:solidFill>
                  <a:schemeClr val="bg1"/>
                </a:solidFill>
              </a:rPr>
              <a:t>circunstancias?</a:t>
            </a:r>
            <a:endParaRPr lang="es-CL" sz="1400" dirty="0"/>
          </a:p>
        </p:txBody>
      </p:sp>
      <p:graphicFrame>
        <p:nvGraphicFramePr>
          <p:cNvPr id="3" name="2 Tabla"/>
          <p:cNvGraphicFramePr>
            <a:graphicFrameLocks noGrp="1"/>
          </p:cNvGraphicFramePr>
          <p:nvPr/>
        </p:nvGraphicFramePr>
        <p:xfrm>
          <a:off x="1571603" y="2428869"/>
          <a:ext cx="6072231" cy="2571766"/>
        </p:xfrm>
        <a:graphic>
          <a:graphicData uri="http://schemas.openxmlformats.org/drawingml/2006/table">
            <a:tbl>
              <a:tblPr/>
              <a:tblGrid>
                <a:gridCol w="2617967"/>
                <a:gridCol w="1727132"/>
                <a:gridCol w="1727132"/>
              </a:tblGrid>
              <a:tr h="436715">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s-CL" sz="1400" b="1" i="0" u="none" strike="noStrike" dirty="0">
                          <a:solidFill>
                            <a:srgbClr val="000000"/>
                          </a:solidFill>
                          <a:latin typeface="Arial"/>
                        </a:rPr>
                        <a:t>SEXO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r>
              <a:tr h="412453">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HOMBRE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MUJER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715">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715">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77,5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75,2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12453">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21,2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6715">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1,4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214282" y="142852"/>
            <a:ext cx="5286412" cy="1384995"/>
          </a:xfrm>
          <a:prstGeom prst="rect">
            <a:avLst/>
          </a:prstGeom>
        </p:spPr>
        <p:txBody>
          <a:bodyPr wrap="square">
            <a:spAutoFit/>
          </a:bodyPr>
          <a:lstStyle/>
          <a:p>
            <a:r>
              <a:rPr lang="es-ES" sz="1400" dirty="0" smtClean="0">
                <a:solidFill>
                  <a:schemeClr val="bg1"/>
                </a:solidFill>
              </a:rPr>
              <a:t>En dicho discurso, la Presidenta anunció una próxima presentación al Congreso de un proyecto de ley que despenalice el aborto en casos de violación, cuando está en peligro la vida de la madre, o cuando el feto no tiene posibilidades de vivir. En general, ¿usted está a favor de despenalizar el aborto en estas circunstancias o está en contra de despenalizar el aborto en dichas </a:t>
            </a:r>
            <a:r>
              <a:rPr lang="es-ES" sz="1400" dirty="0" smtClean="0">
                <a:solidFill>
                  <a:schemeClr val="bg1"/>
                </a:solidFill>
              </a:rPr>
              <a:t>circunstancias?</a:t>
            </a:r>
            <a:endParaRPr lang="es-CL" sz="1400" dirty="0"/>
          </a:p>
        </p:txBody>
      </p:sp>
      <p:graphicFrame>
        <p:nvGraphicFramePr>
          <p:cNvPr id="3" name="2 Tabla"/>
          <p:cNvGraphicFramePr>
            <a:graphicFrameLocks noGrp="1"/>
          </p:cNvGraphicFramePr>
          <p:nvPr/>
        </p:nvGraphicFramePr>
        <p:xfrm>
          <a:off x="1643041" y="2924173"/>
          <a:ext cx="6000794" cy="2290776"/>
        </p:xfrm>
        <a:graphic>
          <a:graphicData uri="http://schemas.openxmlformats.org/drawingml/2006/table">
            <a:tbl>
              <a:tblPr/>
              <a:tblGrid>
                <a:gridCol w="2511959"/>
                <a:gridCol w="1162945"/>
                <a:gridCol w="1162945"/>
                <a:gridCol w="1162945"/>
              </a:tblGrid>
              <a:tr h="389000">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s-CL" sz="1400" b="1" i="0" u="none" strike="noStrike" dirty="0">
                          <a:solidFill>
                            <a:srgbClr val="000000"/>
                          </a:solidFill>
                          <a:latin typeface="Arial"/>
                        </a:rPr>
                        <a:t>EDAD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367388">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18-35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36-55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56 y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9000">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000">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75,3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76,0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77,5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7388">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20,8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20,2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89000">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3,9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0" y="42612"/>
            <a:ext cx="5857884" cy="1600438"/>
          </a:xfrm>
          <a:prstGeom prst="rect">
            <a:avLst/>
          </a:prstGeom>
        </p:spPr>
        <p:txBody>
          <a:bodyPr wrap="square">
            <a:spAutoFit/>
          </a:bodyPr>
          <a:lstStyle/>
          <a:p>
            <a:r>
              <a:rPr lang="es-CL" sz="1400" dirty="0">
                <a:solidFill>
                  <a:schemeClr val="bg1"/>
                </a:solidFill>
              </a:rPr>
              <a:t>Además de lo ya señalado, la Presidenta </a:t>
            </a:r>
            <a:r>
              <a:rPr lang="es-CL" sz="1400" dirty="0" err="1">
                <a:solidFill>
                  <a:schemeClr val="bg1"/>
                </a:solidFill>
              </a:rPr>
              <a:t>Bachelet</a:t>
            </a:r>
            <a:r>
              <a:rPr lang="es-CL" sz="1400" dirty="0">
                <a:solidFill>
                  <a:schemeClr val="bg1"/>
                </a:solidFill>
              </a:rPr>
              <a:t> anunció medidas como la declaración del agua como bien de uso público, la </a:t>
            </a:r>
            <a:r>
              <a:rPr lang="es-CL" sz="1400" dirty="0" err="1">
                <a:solidFill>
                  <a:schemeClr val="bg1"/>
                </a:solidFill>
              </a:rPr>
              <a:t>afp</a:t>
            </a:r>
            <a:r>
              <a:rPr lang="es-CL" sz="1400" dirty="0">
                <a:solidFill>
                  <a:schemeClr val="bg1"/>
                </a:solidFill>
              </a:rPr>
              <a:t> estatal en el campo de las pensiones, el fondo nacional de medicamentos y la inversión de 4 mil millones de dólares en el campo de la salud, y otras medidas en el campo de la energía y del crecimiento. E</a:t>
            </a:r>
            <a:r>
              <a:rPr lang="es-ES" sz="1400" dirty="0">
                <a:solidFill>
                  <a:schemeClr val="bg1"/>
                </a:solidFill>
              </a:rPr>
              <a:t>n general, ¿usted está a favor del conjunto de las medidas que ha anunciado la Presidenta </a:t>
            </a:r>
            <a:r>
              <a:rPr lang="es-ES" sz="1350" dirty="0" err="1">
                <a:solidFill>
                  <a:schemeClr val="bg1"/>
                </a:solidFill>
              </a:rPr>
              <a:t>Bachelet</a:t>
            </a:r>
            <a:r>
              <a:rPr lang="es-ES" sz="1400" dirty="0">
                <a:solidFill>
                  <a:schemeClr val="bg1"/>
                </a:solidFill>
              </a:rPr>
              <a:t> o más bien está en contra del conjunto de las medidas que ha anunciado la Presidenta </a:t>
            </a:r>
            <a:r>
              <a:rPr lang="es-ES" sz="1400" dirty="0" err="1">
                <a:solidFill>
                  <a:schemeClr val="bg1"/>
                </a:solidFill>
              </a:rPr>
              <a:t>Bachelet</a:t>
            </a:r>
            <a:r>
              <a:rPr lang="es-ES" sz="1400" dirty="0">
                <a:solidFill>
                  <a:schemeClr val="bg1"/>
                </a:solidFill>
              </a:rPr>
              <a:t>?</a:t>
            </a:r>
            <a:endParaRPr lang="es-CL" sz="1400" dirty="0">
              <a:solidFill>
                <a:schemeClr val="bg1"/>
              </a:solidFill>
            </a:endParaRPr>
          </a:p>
        </p:txBody>
      </p:sp>
      <p:graphicFrame>
        <p:nvGraphicFramePr>
          <p:cNvPr id="3" name="1 Gráfico"/>
          <p:cNvGraphicFramePr>
            <a:graphicFrameLocks/>
          </p:cNvGraphicFramePr>
          <p:nvPr/>
        </p:nvGraphicFramePr>
        <p:xfrm>
          <a:off x="1643042" y="2428868"/>
          <a:ext cx="5715040" cy="33575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428596" y="214290"/>
            <a:ext cx="5000660" cy="1384995"/>
          </a:xfrm>
          <a:prstGeom prst="rect">
            <a:avLst/>
          </a:prstGeom>
        </p:spPr>
        <p:txBody>
          <a:bodyPr wrap="square">
            <a:spAutoFit/>
          </a:bodyPr>
          <a:lstStyle/>
          <a:p>
            <a:r>
              <a:rPr lang="es-CL" sz="1200" dirty="0" smtClean="0">
                <a:solidFill>
                  <a:schemeClr val="bg1"/>
                </a:solidFill>
              </a:rPr>
              <a:t>Además de lo ya señalado, la Presidenta </a:t>
            </a:r>
            <a:r>
              <a:rPr lang="es-CL" sz="1200" dirty="0" err="1" smtClean="0">
                <a:solidFill>
                  <a:schemeClr val="bg1"/>
                </a:solidFill>
              </a:rPr>
              <a:t>Bachelet</a:t>
            </a:r>
            <a:r>
              <a:rPr lang="es-CL" sz="1200" dirty="0" smtClean="0">
                <a:solidFill>
                  <a:schemeClr val="bg1"/>
                </a:solidFill>
              </a:rPr>
              <a:t> anunció medidas como la declaración del agua como bien de uso público, la </a:t>
            </a:r>
            <a:r>
              <a:rPr lang="es-CL" sz="1200" dirty="0" err="1" smtClean="0">
                <a:solidFill>
                  <a:schemeClr val="bg1"/>
                </a:solidFill>
              </a:rPr>
              <a:t>afp</a:t>
            </a:r>
            <a:r>
              <a:rPr lang="es-CL" sz="1200" dirty="0" smtClean="0">
                <a:solidFill>
                  <a:schemeClr val="bg1"/>
                </a:solidFill>
              </a:rPr>
              <a:t> estatal en el campo de las pensiones, el fondo nacional de medicamentos y la inversión de 4 mil millones de dólares en el campo de la salud, y otras medidas en el campo de la energía y del crecimiento. E</a:t>
            </a:r>
            <a:r>
              <a:rPr lang="es-ES" sz="1200" dirty="0" smtClean="0">
                <a:solidFill>
                  <a:schemeClr val="bg1"/>
                </a:solidFill>
              </a:rPr>
              <a:t>n general, ¿usted está a favor del conjunto de las medidas que ha anunciado la Presidenta </a:t>
            </a:r>
            <a:r>
              <a:rPr lang="es-ES" sz="1200" dirty="0" err="1" smtClean="0">
                <a:solidFill>
                  <a:schemeClr val="bg1"/>
                </a:solidFill>
              </a:rPr>
              <a:t>Bachelet</a:t>
            </a:r>
            <a:r>
              <a:rPr lang="es-ES" sz="1200" dirty="0" smtClean="0">
                <a:solidFill>
                  <a:schemeClr val="bg1"/>
                </a:solidFill>
              </a:rPr>
              <a:t> o más bien está en contra del conjunto de las medidas que ha anunciado la Presidenta </a:t>
            </a:r>
            <a:r>
              <a:rPr lang="es-ES" sz="1200" dirty="0" err="1" smtClean="0">
                <a:solidFill>
                  <a:schemeClr val="bg1"/>
                </a:solidFill>
              </a:rPr>
              <a:t>Bachelet</a:t>
            </a:r>
            <a:r>
              <a:rPr lang="es-ES" sz="1200" dirty="0" smtClean="0">
                <a:solidFill>
                  <a:schemeClr val="bg1"/>
                </a:solidFill>
              </a:rPr>
              <a:t>?</a:t>
            </a:r>
            <a:endParaRPr lang="es-CL" sz="1200" dirty="0">
              <a:solidFill>
                <a:schemeClr val="bg1"/>
              </a:solidFill>
            </a:endParaRPr>
          </a:p>
        </p:txBody>
      </p:sp>
      <p:graphicFrame>
        <p:nvGraphicFramePr>
          <p:cNvPr id="3" name="2 Tabla"/>
          <p:cNvGraphicFramePr>
            <a:graphicFrameLocks noGrp="1"/>
          </p:cNvGraphicFramePr>
          <p:nvPr/>
        </p:nvGraphicFramePr>
        <p:xfrm>
          <a:off x="1714481" y="2357431"/>
          <a:ext cx="6000791" cy="2714642"/>
        </p:xfrm>
        <a:graphic>
          <a:graphicData uri="http://schemas.openxmlformats.org/drawingml/2006/table">
            <a:tbl>
              <a:tblPr/>
              <a:tblGrid>
                <a:gridCol w="2587167"/>
                <a:gridCol w="1706812"/>
                <a:gridCol w="1706812"/>
              </a:tblGrid>
              <a:tr h="460977">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s-CL" sz="1400" b="1" i="0" u="none" strike="noStrike" dirty="0">
                          <a:solidFill>
                            <a:srgbClr val="000000"/>
                          </a:solidFill>
                          <a:latin typeface="Arial"/>
                        </a:rPr>
                        <a:t>SEXO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r>
              <a:tr h="435367">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HOMBRE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MUJER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0977">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977">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87,8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85,3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35367">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6,8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60977">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5,4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a:xfrm>
            <a:off x="442938" y="458118"/>
            <a:ext cx="7772400" cy="882650"/>
          </a:xfrm>
        </p:spPr>
        <p:txBody>
          <a:bodyPr/>
          <a:lstStyle/>
          <a:p>
            <a:pPr algn="l" eaLnBrk="1" hangingPunct="1"/>
            <a:r>
              <a:rPr lang="es-ES_tradnl" sz="2800" b="1" dirty="0" smtClean="0">
                <a:solidFill>
                  <a:schemeClr val="bg1"/>
                </a:solidFill>
                <a:latin typeface="Cambria" pitchFamily="18" charset="0"/>
              </a:rPr>
              <a:t>FICHA TÉCNICA</a:t>
            </a:r>
          </a:p>
        </p:txBody>
      </p:sp>
      <p:sp>
        <p:nvSpPr>
          <p:cNvPr id="6" name="Rectangle 2"/>
          <p:cNvSpPr txBox="1">
            <a:spLocks noChangeArrowheads="1"/>
          </p:cNvSpPr>
          <p:nvPr/>
        </p:nvSpPr>
        <p:spPr bwMode="auto">
          <a:xfrm>
            <a:off x="684684" y="2295029"/>
            <a:ext cx="7774632" cy="3968750"/>
          </a:xfrm>
          <a:prstGeom prst="rect">
            <a:avLst/>
          </a:prstGeom>
          <a:noFill/>
          <a:ln w="9525">
            <a:noFill/>
            <a:miter lim="800000"/>
            <a:headEnd/>
            <a:tailEnd/>
          </a:ln>
        </p:spPr>
        <p:txBody>
          <a:bodyPr>
            <a:normAutofit/>
          </a:bodyPr>
          <a:lstStyle/>
          <a:p>
            <a:pPr marL="342900" indent="-342900" algn="just" fontAlgn="base">
              <a:lnSpc>
                <a:spcPct val="160000"/>
              </a:lnSpc>
              <a:spcBef>
                <a:spcPct val="20000"/>
              </a:spcBef>
              <a:spcAft>
                <a:spcPct val="0"/>
              </a:spcAft>
              <a:buFontTx/>
              <a:buChar char="•"/>
              <a:defRPr/>
            </a:pPr>
            <a:r>
              <a:rPr lang="es-CL" dirty="0">
                <a:solidFill>
                  <a:srgbClr val="000000"/>
                </a:solidFill>
                <a:latin typeface="Calibri" pitchFamily="34" charset="0"/>
                <a:ea typeface="MS PGothic" pitchFamily="34" charset="-128"/>
              </a:rPr>
              <a:t>Estudio cuantitativo con aplicación de encuesta telefónica a </a:t>
            </a:r>
            <a:r>
              <a:rPr lang="es-CL" b="1" dirty="0" smtClean="0">
                <a:latin typeface="Calibri" pitchFamily="34" charset="0"/>
                <a:ea typeface="MS PGothic" pitchFamily="34" charset="-128"/>
              </a:rPr>
              <a:t>500</a:t>
            </a:r>
            <a:r>
              <a:rPr lang="es-CL" dirty="0" smtClean="0">
                <a:solidFill>
                  <a:srgbClr val="000000"/>
                </a:solidFill>
                <a:latin typeface="Calibri" pitchFamily="34" charset="0"/>
                <a:ea typeface="MS PGothic" pitchFamily="34" charset="-128"/>
              </a:rPr>
              <a:t> </a:t>
            </a:r>
            <a:r>
              <a:rPr lang="es-CL" dirty="0">
                <a:solidFill>
                  <a:srgbClr val="000000"/>
                </a:solidFill>
                <a:latin typeface="Calibri" pitchFamily="34" charset="0"/>
                <a:ea typeface="MS PGothic" pitchFamily="34" charset="-128"/>
              </a:rPr>
              <a:t>casos, a Nivel Nacional. </a:t>
            </a:r>
          </a:p>
          <a:p>
            <a:pPr marL="342900" indent="-342900" algn="just" fontAlgn="base">
              <a:lnSpc>
                <a:spcPct val="160000"/>
              </a:lnSpc>
              <a:spcBef>
                <a:spcPct val="20000"/>
              </a:spcBef>
              <a:spcAft>
                <a:spcPct val="0"/>
              </a:spcAft>
              <a:buFontTx/>
              <a:buChar char="•"/>
              <a:defRPr/>
            </a:pPr>
            <a:r>
              <a:rPr lang="es-CL" b="1" dirty="0" smtClean="0">
                <a:solidFill>
                  <a:srgbClr val="000000"/>
                </a:solidFill>
                <a:latin typeface="Calibri" pitchFamily="34" charset="0"/>
                <a:ea typeface="MS PGothic" pitchFamily="34" charset="-128"/>
              </a:rPr>
              <a:t>Universo</a:t>
            </a:r>
            <a:r>
              <a:rPr lang="es-CL" dirty="0">
                <a:solidFill>
                  <a:srgbClr val="000000"/>
                </a:solidFill>
                <a:latin typeface="Calibri" pitchFamily="34" charset="0"/>
                <a:ea typeface="MS PGothic" pitchFamily="34" charset="-128"/>
              </a:rPr>
              <a:t>: </a:t>
            </a:r>
            <a:r>
              <a:rPr lang="es-ES_tradnl" dirty="0">
                <a:solidFill>
                  <a:srgbClr val="000000"/>
                </a:solidFill>
                <a:latin typeface="Calibri" pitchFamily="34" charset="0"/>
                <a:ea typeface="MS PGothic" pitchFamily="34" charset="-128"/>
              </a:rPr>
              <a:t>Hogares que cuentan con conexión telefónica </a:t>
            </a:r>
            <a:r>
              <a:rPr lang="es-ES_tradnl" dirty="0" smtClean="0">
                <a:solidFill>
                  <a:srgbClr val="000000"/>
                </a:solidFill>
                <a:latin typeface="Calibri" pitchFamily="34" charset="0"/>
                <a:ea typeface="MS PGothic" pitchFamily="34" charset="-128"/>
              </a:rPr>
              <a:t>fija y telefonía celular, </a:t>
            </a:r>
            <a:r>
              <a:rPr lang="es-ES_tradnl" dirty="0">
                <a:solidFill>
                  <a:srgbClr val="000000"/>
                </a:solidFill>
                <a:latin typeface="Calibri" pitchFamily="34" charset="0"/>
                <a:ea typeface="MS PGothic" pitchFamily="34" charset="-128"/>
              </a:rPr>
              <a:t>de todas la regiones del país.</a:t>
            </a:r>
            <a:endParaRPr lang="es-CL" dirty="0">
              <a:solidFill>
                <a:srgbClr val="000000"/>
              </a:solidFill>
              <a:latin typeface="Calibri" pitchFamily="34" charset="0"/>
              <a:ea typeface="MS PGothic" pitchFamily="34" charset="-128"/>
            </a:endParaRPr>
          </a:p>
          <a:p>
            <a:pPr marL="342900" indent="-342900" algn="just">
              <a:lnSpc>
                <a:spcPct val="160000"/>
              </a:lnSpc>
              <a:spcBef>
                <a:spcPct val="20000"/>
              </a:spcBef>
              <a:buFontTx/>
              <a:buChar char="•"/>
              <a:defRPr/>
            </a:pPr>
            <a:r>
              <a:rPr lang="es-CL" b="1" dirty="0" smtClean="0">
                <a:solidFill>
                  <a:srgbClr val="000000"/>
                </a:solidFill>
                <a:latin typeface="Calibri" pitchFamily="34" charset="0"/>
                <a:ea typeface="MS PGothic" pitchFamily="34" charset="-128"/>
              </a:rPr>
              <a:t>Selección </a:t>
            </a:r>
            <a:r>
              <a:rPr lang="es-CL" b="1" dirty="0">
                <a:solidFill>
                  <a:srgbClr val="000000"/>
                </a:solidFill>
                <a:latin typeface="Calibri" pitchFamily="34" charset="0"/>
                <a:ea typeface="MS PGothic" pitchFamily="34" charset="-128"/>
              </a:rPr>
              <a:t>de la Muestra</a:t>
            </a:r>
            <a:r>
              <a:rPr lang="es-CL" dirty="0">
                <a:solidFill>
                  <a:srgbClr val="000000"/>
                </a:solidFill>
                <a:latin typeface="Calibri" pitchFamily="34" charset="0"/>
                <a:ea typeface="MS PGothic" pitchFamily="34" charset="-128"/>
              </a:rPr>
              <a:t>: </a:t>
            </a:r>
            <a:r>
              <a:rPr lang="es-CL" dirty="0" smtClean="0">
                <a:solidFill>
                  <a:srgbClr val="000000"/>
                </a:solidFill>
                <a:latin typeface="Calibri" pitchFamily="34" charset="0"/>
                <a:ea typeface="MS PGothic" pitchFamily="34" charset="-128"/>
              </a:rPr>
              <a:t>Muestreo </a:t>
            </a:r>
            <a:r>
              <a:rPr lang="es-CL" dirty="0">
                <a:solidFill>
                  <a:srgbClr val="000000"/>
                </a:solidFill>
                <a:latin typeface="Calibri" pitchFamily="34" charset="0"/>
                <a:ea typeface="MS PGothic" pitchFamily="34" charset="-128"/>
              </a:rPr>
              <a:t>sistemático de números de teléfonos residenciales </a:t>
            </a:r>
            <a:r>
              <a:rPr lang="es-CL" dirty="0" smtClean="0">
                <a:solidFill>
                  <a:srgbClr val="000000"/>
                </a:solidFill>
                <a:latin typeface="Calibri" pitchFamily="34" charset="0"/>
                <a:ea typeface="MS PGothic" pitchFamily="34" charset="-128"/>
              </a:rPr>
              <a:t>y </a:t>
            </a:r>
            <a:r>
              <a:rPr lang="es-CL" dirty="0">
                <a:solidFill>
                  <a:srgbClr val="000000"/>
                </a:solidFill>
                <a:latin typeface="Calibri" pitchFamily="34" charset="0"/>
                <a:ea typeface="MS PGothic" pitchFamily="34" charset="-128"/>
              </a:rPr>
              <a:t>celulares.</a:t>
            </a:r>
          </a:p>
          <a:p>
            <a:pPr marL="342900" indent="-342900" algn="just" fontAlgn="base">
              <a:lnSpc>
                <a:spcPct val="160000"/>
              </a:lnSpc>
              <a:spcBef>
                <a:spcPct val="20000"/>
              </a:spcBef>
              <a:spcAft>
                <a:spcPct val="0"/>
              </a:spcAft>
              <a:buFontTx/>
              <a:buChar char="•"/>
              <a:defRPr/>
            </a:pPr>
            <a:r>
              <a:rPr lang="es-CL" b="1" dirty="0" smtClean="0">
                <a:solidFill>
                  <a:srgbClr val="000000"/>
                </a:solidFill>
                <a:latin typeface="Calibri" pitchFamily="34" charset="0"/>
                <a:ea typeface="MS PGothic" pitchFamily="34" charset="-128"/>
              </a:rPr>
              <a:t>Margen </a:t>
            </a:r>
            <a:r>
              <a:rPr lang="es-CL" b="1" dirty="0">
                <a:solidFill>
                  <a:srgbClr val="000000"/>
                </a:solidFill>
                <a:latin typeface="Calibri" pitchFamily="34" charset="0"/>
                <a:ea typeface="MS PGothic" pitchFamily="34" charset="-128"/>
              </a:rPr>
              <a:t>de error muestral</a:t>
            </a:r>
            <a:r>
              <a:rPr lang="es-CL" dirty="0">
                <a:solidFill>
                  <a:srgbClr val="000000"/>
                </a:solidFill>
                <a:latin typeface="Calibri" pitchFamily="34" charset="0"/>
                <a:ea typeface="MS PGothic" pitchFamily="34" charset="-128"/>
              </a:rPr>
              <a:t>: 4,3% a un </a:t>
            </a:r>
            <a:r>
              <a:rPr lang="es-CL" dirty="0" smtClean="0">
                <a:solidFill>
                  <a:srgbClr val="000000"/>
                </a:solidFill>
                <a:latin typeface="Calibri" pitchFamily="34" charset="0"/>
                <a:ea typeface="MS PGothic" pitchFamily="34" charset="-128"/>
              </a:rPr>
              <a:t>nivel de </a:t>
            </a:r>
            <a:r>
              <a:rPr lang="es-CL" dirty="0">
                <a:solidFill>
                  <a:srgbClr val="000000"/>
                </a:solidFill>
                <a:latin typeface="Calibri" pitchFamily="34" charset="0"/>
                <a:ea typeface="MS PGothic" pitchFamily="34" charset="-128"/>
              </a:rPr>
              <a:t>confianza de 95%.</a:t>
            </a:r>
          </a:p>
          <a:p>
            <a:pPr marL="342900" indent="-342900" algn="just" fontAlgn="base">
              <a:lnSpc>
                <a:spcPct val="160000"/>
              </a:lnSpc>
              <a:spcBef>
                <a:spcPct val="20000"/>
              </a:spcBef>
              <a:spcAft>
                <a:spcPct val="0"/>
              </a:spcAft>
              <a:buFontTx/>
              <a:buChar char="•"/>
              <a:defRPr/>
            </a:pPr>
            <a:r>
              <a:rPr lang="es-CL" b="1" dirty="0" smtClean="0">
                <a:solidFill>
                  <a:srgbClr val="000000"/>
                </a:solidFill>
                <a:latin typeface="Calibri" pitchFamily="34" charset="0"/>
                <a:ea typeface="MS PGothic" pitchFamily="34" charset="-128"/>
              </a:rPr>
              <a:t>Fecha </a:t>
            </a:r>
            <a:r>
              <a:rPr lang="es-CL" b="1" dirty="0">
                <a:solidFill>
                  <a:srgbClr val="000000"/>
                </a:solidFill>
                <a:latin typeface="Calibri" pitchFamily="34" charset="0"/>
                <a:ea typeface="MS PGothic" pitchFamily="34" charset="-128"/>
              </a:rPr>
              <a:t>de Terreno</a:t>
            </a:r>
            <a:r>
              <a:rPr lang="es-CL" dirty="0">
                <a:solidFill>
                  <a:srgbClr val="000000"/>
                </a:solidFill>
                <a:latin typeface="Calibri" pitchFamily="34" charset="0"/>
                <a:ea typeface="MS PGothic" pitchFamily="34" charset="-128"/>
              </a:rPr>
              <a:t>: Sábado </a:t>
            </a:r>
            <a:r>
              <a:rPr lang="es-CL" dirty="0" smtClean="0">
                <a:solidFill>
                  <a:srgbClr val="000000"/>
                </a:solidFill>
                <a:latin typeface="Calibri" pitchFamily="34" charset="0"/>
                <a:ea typeface="MS PGothic" pitchFamily="34" charset="-128"/>
              </a:rPr>
              <a:t>24 </a:t>
            </a:r>
            <a:r>
              <a:rPr lang="es-CL" dirty="0" smtClean="0">
                <a:solidFill>
                  <a:srgbClr val="000000"/>
                </a:solidFill>
                <a:latin typeface="Calibri" pitchFamily="34" charset="0"/>
                <a:ea typeface="MS PGothic" pitchFamily="34" charset="-128"/>
              </a:rPr>
              <a:t>y </a:t>
            </a:r>
            <a:r>
              <a:rPr lang="es-CL" dirty="0">
                <a:solidFill>
                  <a:srgbClr val="000000"/>
                </a:solidFill>
                <a:latin typeface="Calibri" pitchFamily="34" charset="0"/>
                <a:ea typeface="MS PGothic" pitchFamily="34" charset="-128"/>
              </a:rPr>
              <a:t>domingo </a:t>
            </a:r>
            <a:r>
              <a:rPr lang="es-CL" dirty="0" smtClean="0">
                <a:solidFill>
                  <a:srgbClr val="000000"/>
                </a:solidFill>
                <a:latin typeface="Calibri" pitchFamily="34" charset="0"/>
                <a:ea typeface="MS PGothic" pitchFamily="34" charset="-128"/>
              </a:rPr>
              <a:t>25 </a:t>
            </a:r>
            <a:r>
              <a:rPr lang="es-CL" dirty="0">
                <a:solidFill>
                  <a:srgbClr val="000000"/>
                </a:solidFill>
                <a:latin typeface="Calibri" pitchFamily="34" charset="0"/>
                <a:ea typeface="MS PGothic" pitchFamily="34" charset="-128"/>
              </a:rPr>
              <a:t>de </a:t>
            </a:r>
            <a:r>
              <a:rPr lang="es-CL" dirty="0" smtClean="0">
                <a:solidFill>
                  <a:srgbClr val="000000"/>
                </a:solidFill>
                <a:latin typeface="Calibri" pitchFamily="34" charset="0"/>
                <a:ea typeface="MS PGothic" pitchFamily="34" charset="-128"/>
              </a:rPr>
              <a:t>mayo de 2014.</a:t>
            </a:r>
            <a:endParaRPr lang="es-CL" dirty="0">
              <a:solidFill>
                <a:srgbClr val="000000"/>
              </a:solidFill>
              <a:latin typeface="Calibri" pitchFamily="34" charset="0"/>
              <a:ea typeface="MS PGothic" pitchFamily="34" charset="-128"/>
            </a:endParaRPr>
          </a:p>
          <a:p>
            <a:pPr marL="342900" indent="-342900" algn="just" fontAlgn="base">
              <a:lnSpc>
                <a:spcPct val="160000"/>
              </a:lnSpc>
              <a:spcBef>
                <a:spcPct val="20000"/>
              </a:spcBef>
              <a:spcAft>
                <a:spcPct val="0"/>
              </a:spcAft>
              <a:buFontTx/>
              <a:buChar char="•"/>
              <a:defRPr/>
            </a:pPr>
            <a:endParaRPr lang="es-CL" dirty="0">
              <a:solidFill>
                <a:srgbClr val="000000"/>
              </a:solidFill>
              <a:latin typeface="Calibri" pitchFamily="34" charset="0"/>
              <a:ea typeface="MS PGothic"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214282" y="214290"/>
            <a:ext cx="5072098" cy="1384995"/>
          </a:xfrm>
          <a:prstGeom prst="rect">
            <a:avLst/>
          </a:prstGeom>
        </p:spPr>
        <p:txBody>
          <a:bodyPr wrap="square">
            <a:spAutoFit/>
          </a:bodyPr>
          <a:lstStyle/>
          <a:p>
            <a:r>
              <a:rPr lang="es-CL" sz="1200" dirty="0" smtClean="0">
                <a:solidFill>
                  <a:schemeClr val="bg1"/>
                </a:solidFill>
              </a:rPr>
              <a:t>Además de lo ya señalado, la Presidenta </a:t>
            </a:r>
            <a:r>
              <a:rPr lang="es-CL" sz="1200" dirty="0" err="1" smtClean="0">
                <a:solidFill>
                  <a:schemeClr val="bg1"/>
                </a:solidFill>
              </a:rPr>
              <a:t>Bachelet</a:t>
            </a:r>
            <a:r>
              <a:rPr lang="es-CL" sz="1200" dirty="0" smtClean="0">
                <a:solidFill>
                  <a:schemeClr val="bg1"/>
                </a:solidFill>
              </a:rPr>
              <a:t> anunció medidas como la declaración del agua como bien de uso público, la </a:t>
            </a:r>
            <a:r>
              <a:rPr lang="es-CL" sz="1200" dirty="0" err="1" smtClean="0">
                <a:solidFill>
                  <a:schemeClr val="bg1"/>
                </a:solidFill>
              </a:rPr>
              <a:t>afp</a:t>
            </a:r>
            <a:r>
              <a:rPr lang="es-CL" sz="1200" dirty="0" smtClean="0">
                <a:solidFill>
                  <a:schemeClr val="bg1"/>
                </a:solidFill>
              </a:rPr>
              <a:t> estatal en el campo de las pensiones, el fondo nacional de medicamentos y la inversión de 4 mil millones de dólares en el campo de la salud, y otras medidas en el campo de la energía y del crecimiento. E</a:t>
            </a:r>
            <a:r>
              <a:rPr lang="es-ES" sz="1200" dirty="0" smtClean="0">
                <a:solidFill>
                  <a:schemeClr val="bg1"/>
                </a:solidFill>
              </a:rPr>
              <a:t>n general, ¿usted está a favor del conjunto de las medidas que ha anunciado la Presidenta </a:t>
            </a:r>
            <a:r>
              <a:rPr lang="es-ES" sz="1200" dirty="0" err="1" smtClean="0">
                <a:solidFill>
                  <a:schemeClr val="bg1"/>
                </a:solidFill>
              </a:rPr>
              <a:t>Bachelet</a:t>
            </a:r>
            <a:r>
              <a:rPr lang="es-ES" sz="1200" dirty="0" smtClean="0">
                <a:solidFill>
                  <a:schemeClr val="bg1"/>
                </a:solidFill>
              </a:rPr>
              <a:t> o más bien está en contra del conjunto de las medidas que ha anunciado la Presidenta </a:t>
            </a:r>
            <a:r>
              <a:rPr lang="es-ES" sz="1200" dirty="0" err="1" smtClean="0">
                <a:solidFill>
                  <a:schemeClr val="bg1"/>
                </a:solidFill>
              </a:rPr>
              <a:t>Bachelet</a:t>
            </a:r>
            <a:r>
              <a:rPr lang="es-ES" sz="1200" dirty="0" smtClean="0">
                <a:solidFill>
                  <a:schemeClr val="bg1"/>
                </a:solidFill>
              </a:rPr>
              <a:t>?</a:t>
            </a:r>
            <a:endParaRPr lang="es-CL" sz="1200" dirty="0">
              <a:solidFill>
                <a:schemeClr val="bg1"/>
              </a:solidFill>
            </a:endParaRPr>
          </a:p>
        </p:txBody>
      </p:sp>
      <p:graphicFrame>
        <p:nvGraphicFramePr>
          <p:cNvPr id="3" name="2 Tabla"/>
          <p:cNvGraphicFramePr>
            <a:graphicFrameLocks noGrp="1"/>
          </p:cNvGraphicFramePr>
          <p:nvPr/>
        </p:nvGraphicFramePr>
        <p:xfrm>
          <a:off x="1928795" y="2643183"/>
          <a:ext cx="5500725" cy="2571766"/>
        </p:xfrm>
        <a:graphic>
          <a:graphicData uri="http://schemas.openxmlformats.org/drawingml/2006/table">
            <a:tbl>
              <a:tblPr/>
              <a:tblGrid>
                <a:gridCol w="2302629"/>
                <a:gridCol w="1066032"/>
                <a:gridCol w="1066032"/>
                <a:gridCol w="1066032"/>
              </a:tblGrid>
              <a:tr h="436715">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s-CL" sz="1400" b="1" i="0" u="none" strike="noStrike" dirty="0">
                          <a:solidFill>
                            <a:srgbClr val="000000"/>
                          </a:solidFill>
                          <a:latin typeface="Arial"/>
                        </a:rPr>
                        <a:t>EDAD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412453">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18-35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36-55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56 y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715">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715">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83,1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88,5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86,8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12453">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9,1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6715">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7,8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786050" y="4500570"/>
            <a:ext cx="5903913" cy="129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defRPr/>
            </a:pPr>
            <a:r>
              <a:rPr lang="es-ES" sz="2400" kern="0" dirty="0" smtClean="0">
                <a:solidFill>
                  <a:srgbClr val="5F5F5F"/>
                </a:solidFill>
                <a:latin typeface="+mn-lt"/>
              </a:rPr>
              <a:t>Encuesta </a:t>
            </a:r>
            <a:r>
              <a:rPr lang="es-ES" sz="2400" kern="0" dirty="0" smtClean="0">
                <a:solidFill>
                  <a:srgbClr val="5F5F5F"/>
                </a:solidFill>
                <a:latin typeface="+mn-lt"/>
              </a:rPr>
              <a:t>Cooperativa – Imaginaccion – Universidad Central.</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s-ES_tradnl" sz="2400" b="1" i="0" u="none" strike="noStrike" kern="0" cap="none" spc="0" normalizeH="0" baseline="0" noProof="0" dirty="0" smtClean="0">
                <a:ln>
                  <a:noFill/>
                </a:ln>
                <a:solidFill>
                  <a:srgbClr val="5F5F5F"/>
                </a:solidFill>
                <a:effectLst/>
                <a:uLnTx/>
                <a:uFillTx/>
                <a:latin typeface="+mn-lt"/>
                <a:ea typeface="+mn-ea"/>
                <a:cs typeface="+mn-cs"/>
              </a:rPr>
              <a:t>24 de Mayo </a:t>
            </a:r>
          </a:p>
        </p:txBody>
      </p:sp>
      <p:sp>
        <p:nvSpPr>
          <p:cNvPr id="5" name="Rectangle 2"/>
          <p:cNvSpPr>
            <a:spLocks noGrp="1" noChangeArrowheads="1"/>
          </p:cNvSpPr>
          <p:nvPr>
            <p:ph type="ctrTitle"/>
          </p:nvPr>
        </p:nvSpPr>
        <p:spPr>
          <a:xfrm>
            <a:off x="1857356" y="2214554"/>
            <a:ext cx="6659563" cy="2232025"/>
          </a:xfrm>
        </p:spPr>
        <p:txBody>
          <a:bodyPr/>
          <a:lstStyle/>
          <a:p>
            <a:pPr algn="l" eaLnBrk="1" hangingPunct="1"/>
            <a:r>
              <a:rPr lang="es-ES_tradnl" sz="3600" dirty="0" smtClean="0">
                <a:solidFill>
                  <a:schemeClr val="bg1"/>
                </a:solidFill>
              </a:rPr>
              <a:t>ENCUESTA COOPERATIVA IMAGINACCION</a:t>
            </a:r>
            <a:br>
              <a:rPr lang="es-ES_tradnl" sz="3600" dirty="0" smtClean="0">
                <a:solidFill>
                  <a:schemeClr val="bg1"/>
                </a:solidFill>
              </a:rPr>
            </a:br>
            <a:r>
              <a:rPr lang="es-ES_tradnl" sz="3600" dirty="0" smtClean="0">
                <a:solidFill>
                  <a:schemeClr val="bg1"/>
                </a:solidFill>
              </a:rPr>
              <a:t>UNIVERSIDAD CENTRAL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214282" y="142852"/>
            <a:ext cx="5286412" cy="1477328"/>
          </a:xfrm>
          <a:prstGeom prst="rect">
            <a:avLst/>
          </a:prstGeom>
        </p:spPr>
        <p:txBody>
          <a:bodyPr wrap="square">
            <a:spAutoFit/>
          </a:bodyPr>
          <a:lstStyle/>
          <a:p>
            <a:r>
              <a:rPr lang="es-ES" dirty="0">
                <a:solidFill>
                  <a:schemeClr val="bg1"/>
                </a:solidFill>
              </a:rPr>
              <a:t>En su discurso, la Presidenta anunció una profunda reforma a la educación, desde la educación </a:t>
            </a:r>
            <a:r>
              <a:rPr lang="es-ES" dirty="0" err="1">
                <a:solidFill>
                  <a:schemeClr val="bg1"/>
                </a:solidFill>
              </a:rPr>
              <a:t>parvularia</a:t>
            </a:r>
            <a:r>
              <a:rPr lang="es-ES" dirty="0">
                <a:solidFill>
                  <a:schemeClr val="bg1"/>
                </a:solidFill>
              </a:rPr>
              <a:t> a la educación superior. En general, ¿usted está a favor de la reforma a la educación o más bien está en contra de la reforma a la educación?</a:t>
            </a:r>
            <a:endParaRPr lang="es-CL" dirty="0">
              <a:solidFill>
                <a:schemeClr val="bg1"/>
              </a:solidFill>
            </a:endParaRPr>
          </a:p>
        </p:txBody>
      </p:sp>
      <p:graphicFrame>
        <p:nvGraphicFramePr>
          <p:cNvPr id="3" name="1 Gráfico"/>
          <p:cNvGraphicFramePr>
            <a:graphicFrameLocks/>
          </p:cNvGraphicFramePr>
          <p:nvPr/>
        </p:nvGraphicFramePr>
        <p:xfrm>
          <a:off x="1428728" y="2057400"/>
          <a:ext cx="6357982" cy="358617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357158" y="0"/>
            <a:ext cx="5214974" cy="1477328"/>
          </a:xfrm>
          <a:prstGeom prst="rect">
            <a:avLst/>
          </a:prstGeom>
        </p:spPr>
        <p:txBody>
          <a:bodyPr wrap="square">
            <a:spAutoFit/>
          </a:bodyPr>
          <a:lstStyle/>
          <a:p>
            <a:r>
              <a:rPr lang="es-ES" dirty="0" smtClean="0">
                <a:solidFill>
                  <a:schemeClr val="bg1"/>
                </a:solidFill>
              </a:rPr>
              <a:t>En su discurso, la Presidenta anunció una profunda reforma a la educación, desde la educación </a:t>
            </a:r>
            <a:r>
              <a:rPr lang="es-ES" dirty="0" err="1" smtClean="0">
                <a:solidFill>
                  <a:schemeClr val="bg1"/>
                </a:solidFill>
              </a:rPr>
              <a:t>parvularia</a:t>
            </a:r>
            <a:r>
              <a:rPr lang="es-ES" dirty="0" smtClean="0">
                <a:solidFill>
                  <a:schemeClr val="bg1"/>
                </a:solidFill>
              </a:rPr>
              <a:t> a la educación superior. En general, ¿usted está a favor de la reforma a la educación o más bien está en contra de la reforma a la educación?</a:t>
            </a:r>
            <a:endParaRPr lang="es-CL" dirty="0">
              <a:solidFill>
                <a:schemeClr val="bg1"/>
              </a:solidFill>
            </a:endParaRPr>
          </a:p>
        </p:txBody>
      </p:sp>
      <p:graphicFrame>
        <p:nvGraphicFramePr>
          <p:cNvPr id="3" name="2 Tabla"/>
          <p:cNvGraphicFramePr>
            <a:graphicFrameLocks noGrp="1"/>
          </p:cNvGraphicFramePr>
          <p:nvPr/>
        </p:nvGraphicFramePr>
        <p:xfrm>
          <a:off x="2071671" y="2571745"/>
          <a:ext cx="4929221" cy="2428890"/>
        </p:xfrm>
        <a:graphic>
          <a:graphicData uri="http://schemas.openxmlformats.org/drawingml/2006/table">
            <a:tbl>
              <a:tblPr/>
              <a:tblGrid>
                <a:gridCol w="2125173"/>
                <a:gridCol w="1402024"/>
                <a:gridCol w="1402024"/>
              </a:tblGrid>
              <a:tr h="412453">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s-CL" sz="1400" b="1" i="0" u="none" strike="noStrike" dirty="0">
                          <a:solidFill>
                            <a:srgbClr val="000000"/>
                          </a:solidFill>
                          <a:latin typeface="Arial"/>
                        </a:rPr>
                        <a:t>SEXO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r>
              <a:tr h="389539">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000000"/>
                          </a:solidFill>
                          <a:latin typeface="Arial"/>
                        </a:rPr>
                        <a:t>HOMBRE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MUJER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453">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453">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71,6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62,6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89539">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23,0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25,2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2453">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5,4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12,2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142844" y="0"/>
            <a:ext cx="5429288" cy="1477328"/>
          </a:xfrm>
          <a:prstGeom prst="rect">
            <a:avLst/>
          </a:prstGeom>
        </p:spPr>
        <p:txBody>
          <a:bodyPr wrap="square">
            <a:spAutoFit/>
          </a:bodyPr>
          <a:lstStyle/>
          <a:p>
            <a:r>
              <a:rPr lang="es-ES" dirty="0" smtClean="0">
                <a:solidFill>
                  <a:schemeClr val="bg1"/>
                </a:solidFill>
              </a:rPr>
              <a:t>En su discurso, la Presidenta anunció una profunda reforma a la educación, desde la educación </a:t>
            </a:r>
            <a:r>
              <a:rPr lang="es-ES" dirty="0" err="1" smtClean="0">
                <a:solidFill>
                  <a:schemeClr val="bg1"/>
                </a:solidFill>
              </a:rPr>
              <a:t>parvularia</a:t>
            </a:r>
            <a:r>
              <a:rPr lang="es-ES" dirty="0" smtClean="0">
                <a:solidFill>
                  <a:schemeClr val="bg1"/>
                </a:solidFill>
              </a:rPr>
              <a:t> a la educación superior. En general, ¿usted está a favor de la reforma a la educación o más bien está en contra de la reforma a la educación?</a:t>
            </a:r>
            <a:endParaRPr lang="es-CL" dirty="0">
              <a:solidFill>
                <a:schemeClr val="bg1"/>
              </a:solidFill>
            </a:endParaRPr>
          </a:p>
        </p:txBody>
      </p:sp>
      <p:graphicFrame>
        <p:nvGraphicFramePr>
          <p:cNvPr id="3" name="2 Tabla"/>
          <p:cNvGraphicFramePr>
            <a:graphicFrameLocks noGrp="1"/>
          </p:cNvGraphicFramePr>
          <p:nvPr/>
        </p:nvGraphicFramePr>
        <p:xfrm>
          <a:off x="1643044" y="2643183"/>
          <a:ext cx="6072228" cy="2428890"/>
        </p:xfrm>
        <a:graphic>
          <a:graphicData uri="http://schemas.openxmlformats.org/drawingml/2006/table">
            <a:tbl>
              <a:tblPr/>
              <a:tblGrid>
                <a:gridCol w="2541864"/>
                <a:gridCol w="1176788"/>
                <a:gridCol w="1176788"/>
                <a:gridCol w="1176788"/>
              </a:tblGrid>
              <a:tr h="412453">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s-CL" sz="1400" b="1" i="0" u="none" strike="noStrike">
                          <a:solidFill>
                            <a:srgbClr val="000000"/>
                          </a:solidFill>
                          <a:latin typeface="Arial"/>
                        </a:rPr>
                        <a:t>EDAD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389539">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000000"/>
                          </a:solidFill>
                          <a:latin typeface="Arial"/>
                        </a:rPr>
                        <a:t>18-35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36-55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56 y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453">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453">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60,4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68,2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89539">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31,2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20,3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2453">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8,4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9,3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214282" y="0"/>
            <a:ext cx="5357850" cy="1569660"/>
          </a:xfrm>
          <a:prstGeom prst="rect">
            <a:avLst/>
          </a:prstGeom>
        </p:spPr>
        <p:txBody>
          <a:bodyPr wrap="square">
            <a:spAutoFit/>
          </a:bodyPr>
          <a:lstStyle/>
          <a:p>
            <a:r>
              <a:rPr lang="es-CL" sz="1600" dirty="0">
                <a:solidFill>
                  <a:schemeClr val="bg1"/>
                </a:solidFill>
              </a:rPr>
              <a:t>En su discurso, también, la Presidenta presentó y explicó los objetivos de la reforma tributaria, que ya está siendo discutida en el Congreso y que ha sido objeto de un arduo debate en los medios de comunicación. </a:t>
            </a:r>
            <a:r>
              <a:rPr lang="es-ES" sz="1600" dirty="0">
                <a:solidFill>
                  <a:schemeClr val="bg1"/>
                </a:solidFill>
              </a:rPr>
              <a:t>En general, ¿usted está a favor de la reforma </a:t>
            </a:r>
            <a:r>
              <a:rPr lang="es-ES" sz="1600" dirty="0" smtClean="0">
                <a:solidFill>
                  <a:schemeClr val="bg1"/>
                </a:solidFill>
              </a:rPr>
              <a:t>tributaria o más bien está en contra de la reforma tributaria?</a:t>
            </a:r>
            <a:endParaRPr lang="es-CL" sz="1600" dirty="0">
              <a:solidFill>
                <a:schemeClr val="bg1"/>
              </a:solidFill>
            </a:endParaRPr>
          </a:p>
        </p:txBody>
      </p:sp>
      <p:graphicFrame>
        <p:nvGraphicFramePr>
          <p:cNvPr id="3" name="1 Gráfico"/>
          <p:cNvGraphicFramePr>
            <a:graphicFrameLocks/>
          </p:cNvGraphicFramePr>
          <p:nvPr/>
        </p:nvGraphicFramePr>
        <p:xfrm>
          <a:off x="1214414" y="2057400"/>
          <a:ext cx="6643734" cy="35147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214282" y="214290"/>
            <a:ext cx="5543528" cy="1500166"/>
          </a:xfrm>
        </p:spPr>
        <p:txBody>
          <a:bodyPr>
            <a:normAutofit fontScale="90000"/>
          </a:bodyPr>
          <a:lstStyle/>
          <a:p>
            <a:pPr algn="l"/>
            <a:r>
              <a:rPr lang="es-CL" sz="2000" dirty="0" smtClean="0">
                <a:solidFill>
                  <a:schemeClr val="bg1"/>
                </a:solidFill>
              </a:rPr>
              <a:t/>
            </a:r>
            <a:br>
              <a:rPr lang="es-CL" sz="2000" dirty="0" smtClean="0">
                <a:solidFill>
                  <a:schemeClr val="bg1"/>
                </a:solidFill>
              </a:rPr>
            </a:br>
            <a:r>
              <a:rPr lang="es-CL" sz="2000" dirty="0" smtClean="0">
                <a:solidFill>
                  <a:schemeClr val="bg1"/>
                </a:solidFill>
              </a:rPr>
              <a:t/>
            </a:r>
            <a:br>
              <a:rPr lang="es-CL" sz="2000" dirty="0" smtClean="0">
                <a:solidFill>
                  <a:schemeClr val="bg1"/>
                </a:solidFill>
              </a:rPr>
            </a:br>
            <a:r>
              <a:rPr lang="es-CL" sz="1800" dirty="0" smtClean="0">
                <a:solidFill>
                  <a:schemeClr val="bg1"/>
                </a:solidFill>
              </a:rPr>
              <a:t>En </a:t>
            </a:r>
            <a:r>
              <a:rPr lang="es-CL" sz="1800" dirty="0" smtClean="0">
                <a:solidFill>
                  <a:schemeClr val="bg1"/>
                </a:solidFill>
              </a:rPr>
              <a:t>su discurso, también, la Presidenta presentó y explicó los objetivos de la reforma tributaria, que ya está siendo discutida en el Congreso y que ha sido objeto de un arduo debate en los medios de comunicación. </a:t>
            </a:r>
            <a:r>
              <a:rPr lang="es-ES" sz="1800" dirty="0" smtClean="0">
                <a:solidFill>
                  <a:schemeClr val="bg1"/>
                </a:solidFill>
              </a:rPr>
              <a:t>En general, ¿usted está a favor de la reforma </a:t>
            </a:r>
            <a:r>
              <a:rPr lang="es-ES" sz="1800" dirty="0" smtClean="0">
                <a:solidFill>
                  <a:schemeClr val="bg1"/>
                </a:solidFill>
              </a:rPr>
              <a:t>tributaria o más bien está en contra de la reforma tributaria?</a:t>
            </a:r>
            <a:r>
              <a:rPr lang="es-CL" dirty="0" smtClean="0">
                <a:solidFill>
                  <a:schemeClr val="bg1"/>
                </a:solidFill>
              </a:rPr>
              <a:t/>
            </a:r>
            <a:br>
              <a:rPr lang="es-CL" dirty="0" smtClean="0">
                <a:solidFill>
                  <a:schemeClr val="bg1"/>
                </a:solidFill>
              </a:rPr>
            </a:br>
            <a:endParaRPr lang="es-CL" dirty="0"/>
          </a:p>
        </p:txBody>
      </p:sp>
      <p:graphicFrame>
        <p:nvGraphicFramePr>
          <p:cNvPr id="5" name="4 Tabla"/>
          <p:cNvGraphicFramePr>
            <a:graphicFrameLocks noGrp="1"/>
          </p:cNvGraphicFramePr>
          <p:nvPr/>
        </p:nvGraphicFramePr>
        <p:xfrm>
          <a:off x="1643041" y="2643182"/>
          <a:ext cx="5715041" cy="2290776"/>
        </p:xfrm>
        <a:graphic>
          <a:graphicData uri="http://schemas.openxmlformats.org/drawingml/2006/table">
            <a:tbl>
              <a:tblPr/>
              <a:tblGrid>
                <a:gridCol w="2222516"/>
                <a:gridCol w="1866989"/>
                <a:gridCol w="1625536"/>
              </a:tblGrid>
              <a:tr h="389000">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s-CL" sz="1400" b="1" i="0" u="none" strike="noStrike" dirty="0">
                          <a:solidFill>
                            <a:srgbClr val="000000"/>
                          </a:solidFill>
                          <a:latin typeface="Arial"/>
                        </a:rPr>
                        <a:t>SEXO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r>
              <a:tr h="367388">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000000"/>
                          </a:solidFill>
                          <a:latin typeface="Arial"/>
                        </a:rPr>
                        <a:t>HOMBRE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MUJER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9000">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000">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55,9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44,2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7388">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36,5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38,8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89000">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7,7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16,9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0" y="0"/>
            <a:ext cx="5500694" cy="1569660"/>
          </a:xfrm>
          <a:prstGeom prst="rect">
            <a:avLst/>
          </a:prstGeom>
        </p:spPr>
        <p:txBody>
          <a:bodyPr wrap="square">
            <a:spAutoFit/>
          </a:bodyPr>
          <a:lstStyle/>
          <a:p>
            <a:r>
              <a:rPr lang="es-CL" sz="1600" dirty="0" smtClean="0">
                <a:solidFill>
                  <a:schemeClr val="bg1"/>
                </a:solidFill>
              </a:rPr>
              <a:t>En su discurso, también, la Presidenta presentó y explicó los objetivos de la reforma tributaria, que ya está siendo discutida en el Congreso y que ha sido objeto de un arduo debate en los medios de comunicación. </a:t>
            </a:r>
            <a:r>
              <a:rPr lang="es-ES" sz="1600" dirty="0" smtClean="0">
                <a:solidFill>
                  <a:schemeClr val="bg1"/>
                </a:solidFill>
              </a:rPr>
              <a:t>En general, ¿usted está a favor de la reforma tributaria o más bien está en contra de la reforma tributaria?</a:t>
            </a:r>
            <a:endParaRPr lang="es-CL" sz="1600" dirty="0"/>
          </a:p>
        </p:txBody>
      </p:sp>
      <p:graphicFrame>
        <p:nvGraphicFramePr>
          <p:cNvPr id="5" name="4 Tabla"/>
          <p:cNvGraphicFramePr>
            <a:graphicFrameLocks noGrp="1"/>
          </p:cNvGraphicFramePr>
          <p:nvPr/>
        </p:nvGraphicFramePr>
        <p:xfrm>
          <a:off x="1714480" y="2428869"/>
          <a:ext cx="5643601" cy="2643204"/>
        </p:xfrm>
        <a:graphic>
          <a:graphicData uri="http://schemas.openxmlformats.org/drawingml/2006/table">
            <a:tbl>
              <a:tblPr/>
              <a:tblGrid>
                <a:gridCol w="2362438"/>
                <a:gridCol w="1093721"/>
                <a:gridCol w="1093721"/>
                <a:gridCol w="1093721"/>
              </a:tblGrid>
              <a:tr h="448846">
                <a:tc>
                  <a:txBody>
                    <a:bodyPr/>
                    <a:lstStyle/>
                    <a:p>
                      <a:pPr algn="ctr" fontAlgn="ctr"/>
                      <a:r>
                        <a:rPr lang="es-CL" sz="1400" b="1" i="0" u="none" strike="noStrike" dirty="0">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s-CL" sz="1400" b="1" i="0" u="none" strike="noStrike" dirty="0">
                          <a:solidFill>
                            <a:srgbClr val="000000"/>
                          </a:solidFill>
                          <a:latin typeface="Arial"/>
                        </a:rPr>
                        <a:t>EDAD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423910">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a:solidFill>
                            <a:srgbClr val="000000"/>
                          </a:solidFill>
                          <a:latin typeface="Arial"/>
                        </a:rPr>
                        <a:t>18-35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36-55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56 y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8846">
                <a:tc>
                  <a:txBody>
                    <a:bodyPr/>
                    <a:lstStyle/>
                    <a:p>
                      <a:pPr algn="ctr" fontAlgn="ctr"/>
                      <a:r>
                        <a:rPr lang="es-CL" sz="1400" b="1" i="0" u="none" strike="noStrike">
                          <a:latin typeface="Arial"/>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846">
                <a:tc>
                  <a:txBody>
                    <a:bodyPr/>
                    <a:lstStyle/>
                    <a:p>
                      <a:pPr algn="l" fontAlgn="t"/>
                      <a:r>
                        <a:rPr lang="es-CL" sz="1400" b="1" i="0" u="none" strike="noStrike">
                          <a:solidFill>
                            <a:srgbClr val="000000"/>
                          </a:solidFill>
                          <a:latin typeface="Arial"/>
                        </a:rPr>
                        <a:t>A FAVOR</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37,7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a:solidFill>
                            <a:srgbClr val="000000"/>
                          </a:solidFill>
                          <a:latin typeface="Arial"/>
                        </a:rPr>
                        <a:t>52,1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t"/>
                      <a:r>
                        <a:rPr lang="es-CL" sz="1400" b="1" i="0" u="none" strike="noStrike" dirty="0">
                          <a:solidFill>
                            <a:srgbClr val="000000"/>
                          </a:solidFill>
                          <a:latin typeface="Arial"/>
                        </a:rPr>
                        <a:t>58,9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23910">
                <a:tc>
                  <a:txBody>
                    <a:bodyPr/>
                    <a:lstStyle/>
                    <a:p>
                      <a:pPr algn="l" fontAlgn="t"/>
                      <a:r>
                        <a:rPr lang="es-CL" sz="1400" b="1" i="0" u="none" strike="noStrike">
                          <a:solidFill>
                            <a:srgbClr val="000000"/>
                          </a:solidFill>
                          <a:latin typeface="Arial"/>
                        </a:rPr>
                        <a:t>EN CONTRA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46,1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a:solidFill>
                            <a:srgbClr val="000000"/>
                          </a:solidFill>
                          <a:latin typeface="Arial"/>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s-CL" sz="1400" b="1" i="0" u="none" strike="noStrike" dirty="0">
                          <a:solidFill>
                            <a:srgbClr val="000000"/>
                          </a:solidFill>
                          <a:latin typeface="Arial"/>
                        </a:rPr>
                        <a:t>27,9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8846">
                <a:tc>
                  <a:txBody>
                    <a:bodyPr/>
                    <a:lstStyle/>
                    <a:p>
                      <a:pPr algn="l" fontAlgn="t"/>
                      <a:r>
                        <a:rPr lang="es-CL" sz="1400" b="1" i="0" u="none" strike="noStrike">
                          <a:solidFill>
                            <a:srgbClr val="000000"/>
                          </a:solidFill>
                          <a:latin typeface="Arial"/>
                        </a:rPr>
                        <a:t>NS-NR</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16,2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a:solidFill>
                            <a:srgbClr val="000000"/>
                          </a:solidFill>
                          <a:latin typeface="Arial"/>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t"/>
                      <a:r>
                        <a:rPr lang="es-CL" sz="1400" b="1" i="0" u="none" strike="noStrike" dirty="0">
                          <a:solidFill>
                            <a:srgbClr val="000000"/>
                          </a:solidFill>
                          <a:latin typeface="Arial"/>
                        </a:rPr>
                        <a:t>13,2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0" y="285728"/>
            <a:ext cx="5572132" cy="1323439"/>
          </a:xfrm>
          <a:prstGeom prst="rect">
            <a:avLst/>
          </a:prstGeom>
        </p:spPr>
        <p:txBody>
          <a:bodyPr wrap="square">
            <a:spAutoFit/>
          </a:bodyPr>
          <a:lstStyle/>
          <a:p>
            <a:r>
              <a:rPr lang="es-CL" sz="1600" dirty="0">
                <a:solidFill>
                  <a:schemeClr val="bg1"/>
                </a:solidFill>
              </a:rPr>
              <a:t>En su discurso, también, la Presidenta se refirió al proyecto que termina con el sistema </a:t>
            </a:r>
            <a:r>
              <a:rPr lang="es-CL" sz="1600" dirty="0" err="1">
                <a:solidFill>
                  <a:schemeClr val="bg1"/>
                </a:solidFill>
              </a:rPr>
              <a:t>binominal</a:t>
            </a:r>
            <a:r>
              <a:rPr lang="es-CL" sz="1600" dirty="0">
                <a:solidFill>
                  <a:schemeClr val="bg1"/>
                </a:solidFill>
              </a:rPr>
              <a:t> para la elección de parlamentarios y lo reemplaza por un sistema proporcional.  </a:t>
            </a:r>
            <a:r>
              <a:rPr lang="es-ES" sz="1600" dirty="0">
                <a:solidFill>
                  <a:schemeClr val="bg1"/>
                </a:solidFill>
              </a:rPr>
              <a:t>En general, ¿usted está a favor del cambio del sistema </a:t>
            </a:r>
            <a:r>
              <a:rPr lang="es-ES" sz="1600" dirty="0" err="1">
                <a:solidFill>
                  <a:schemeClr val="bg1"/>
                </a:solidFill>
              </a:rPr>
              <a:t>binominal</a:t>
            </a:r>
            <a:r>
              <a:rPr lang="es-ES" sz="1600" dirty="0">
                <a:solidFill>
                  <a:schemeClr val="bg1"/>
                </a:solidFill>
              </a:rPr>
              <a:t> o está en contra del cambio del sistema </a:t>
            </a:r>
            <a:r>
              <a:rPr lang="es-ES" sz="1600" dirty="0" err="1">
                <a:solidFill>
                  <a:schemeClr val="bg1"/>
                </a:solidFill>
              </a:rPr>
              <a:t>binominal</a:t>
            </a:r>
            <a:r>
              <a:rPr lang="es-ES" sz="1600" dirty="0">
                <a:solidFill>
                  <a:schemeClr val="bg1"/>
                </a:solidFill>
              </a:rPr>
              <a:t>? </a:t>
            </a:r>
            <a:endParaRPr lang="es-CL" sz="1600" dirty="0">
              <a:solidFill>
                <a:schemeClr val="bg1"/>
              </a:solidFill>
            </a:endParaRPr>
          </a:p>
        </p:txBody>
      </p:sp>
      <p:graphicFrame>
        <p:nvGraphicFramePr>
          <p:cNvPr id="3" name="1 Gráfico"/>
          <p:cNvGraphicFramePr>
            <a:graphicFrameLocks/>
          </p:cNvGraphicFramePr>
          <p:nvPr/>
        </p:nvGraphicFramePr>
        <p:xfrm>
          <a:off x="1500166" y="2214554"/>
          <a:ext cx="5786478" cy="378621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1449</Words>
  <Application>Microsoft Office PowerPoint</Application>
  <PresentationFormat>Presentación en pantalla (4:3)</PresentationFormat>
  <Paragraphs>276</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ENCUESTA COOPERATIVA IMAGINACCION UNIVERSIDAD CENTRAL</vt:lpstr>
      <vt:lpstr>FICHA TÉCNICA</vt:lpstr>
      <vt:lpstr>Diapositiva 3</vt:lpstr>
      <vt:lpstr>Diapositiva 4</vt:lpstr>
      <vt:lpstr>Diapositiva 5</vt:lpstr>
      <vt:lpstr>Diapositiva 6</vt:lpstr>
      <vt:lpstr>  En su discurso, también, la Presidenta presentó y explicó los objetivos de la reforma tributaria, que ya está siendo discutida en el Congreso y que ha sido objeto de un arduo debate en los medios de comunicación. En general, ¿usted está a favor de la reforma tributaria o más bien está en contra de la reforma tributaria? </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ENCUESTA COOPERATIVA IMAGINACCION UNIVERSIDAD CENTRAL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Daniel Rojas</dc:creator>
  <cp:lastModifiedBy>Carlos Vergara</cp:lastModifiedBy>
  <cp:revision>20</cp:revision>
  <dcterms:created xsi:type="dcterms:W3CDTF">2014-05-26T14:16:23Z</dcterms:created>
  <dcterms:modified xsi:type="dcterms:W3CDTF">2014-05-26T16:38:09Z</dcterms:modified>
</cp:coreProperties>
</file>