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3" r:id="rId4"/>
    <p:sldId id="287" r:id="rId5"/>
    <p:sldId id="288" r:id="rId6"/>
    <p:sldId id="289" r:id="rId7"/>
    <p:sldId id="290" r:id="rId8"/>
    <p:sldId id="291" r:id="rId9"/>
    <p:sldId id="292" r:id="rId10"/>
    <p:sldId id="293" r:id="rId11"/>
    <p:sldId id="294" r:id="rId12"/>
    <p:sldId id="295" r:id="rId13"/>
    <p:sldId id="296" r:id="rId14"/>
    <p:sldId id="297" r:id="rId15"/>
    <p:sldId id="298" r:id="rId16"/>
    <p:sldId id="276" r:id="rId17"/>
    <p:sldId id="281" r:id="rId18"/>
    <p:sldId id="282" r:id="rId19"/>
    <p:sldId id="283" r:id="rId20"/>
    <p:sldId id="336" r:id="rId21"/>
    <p:sldId id="337" r:id="rId22"/>
    <p:sldId id="338" r:id="rId23"/>
    <p:sldId id="339"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35" r:id="rId37"/>
    <p:sldId id="312" r:id="rId38"/>
    <p:sldId id="313" r:id="rId39"/>
    <p:sldId id="314" r:id="rId40"/>
    <p:sldId id="315" r:id="rId41"/>
    <p:sldId id="316" r:id="rId42"/>
    <p:sldId id="317" r:id="rId43"/>
    <p:sldId id="318" r:id="rId44"/>
    <p:sldId id="323" r:id="rId45"/>
    <p:sldId id="324" r:id="rId46"/>
    <p:sldId id="325" r:id="rId47"/>
    <p:sldId id="326" r:id="rId48"/>
    <p:sldId id="327" r:id="rId49"/>
    <p:sldId id="328" r:id="rId50"/>
    <p:sldId id="329" r:id="rId51"/>
    <p:sldId id="330" r:id="rId52"/>
  </p:sldIdLst>
  <p:sldSz cx="9144000" cy="5715000" type="screen16x10"/>
  <p:notesSz cx="6858000" cy="9144000"/>
  <p:defaultTextStyle>
    <a:defPPr>
      <a:defRPr lang="es-C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636"/>
    <a:srgbClr val="FF6600"/>
    <a:srgbClr val="59D35F"/>
    <a:srgbClr val="2E5BC0"/>
    <a:srgbClr val="3333FF"/>
    <a:srgbClr val="95B3D7"/>
    <a:srgbClr val="7F7F7F"/>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82" d="100"/>
          <a:sy n="82" d="100"/>
        </p:scale>
        <p:origin x="-1020" y="-90"/>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Hoja_de_c_lculo_de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Hoja_de_c_lculo_de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Hoja_de_c_lculo_de_Microsoft_Excel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explosion val="15"/>
          </c:dPt>
          <c:dPt>
            <c:idx val="1"/>
            <c:bubble3D val="0"/>
            <c:explosion val="12"/>
          </c:dPt>
          <c:dPt>
            <c:idx val="3"/>
            <c:bubble3D val="0"/>
            <c:spPr>
              <a:solidFill>
                <a:schemeClr val="accent6"/>
              </a:solidFill>
            </c:spPr>
          </c:dPt>
          <c:dLbls>
            <c:dLbl>
              <c:idx val="2"/>
              <c:layout>
                <c:manualLayout>
                  <c:x val="4.8873418348429828E-2"/>
                  <c:y val="0"/>
                </c:manualLayout>
              </c:layout>
              <c:dLblPos val="bestFit"/>
              <c:showLegendKey val="0"/>
              <c:showVal val="1"/>
              <c:showCatName val="1"/>
              <c:showSerName val="0"/>
              <c:showPercent val="0"/>
              <c:showBubbleSize val="0"/>
              <c:separator>
</c:separator>
            </c:dLbl>
            <c:dLbl>
              <c:idx val="3"/>
              <c:layout>
                <c:manualLayout>
                  <c:x val="0.10412163039448094"/>
                  <c:y val="0"/>
                </c:manualLayout>
              </c:layout>
              <c:dLblPos val="bestFit"/>
              <c:showLegendKey val="0"/>
              <c:showVal val="1"/>
              <c:showCatName val="1"/>
              <c:showSerName val="0"/>
              <c:showPercent val="0"/>
              <c:showBubbleSize val="0"/>
              <c:separator>
</c:separator>
            </c:dLbl>
            <c:txPr>
              <a:bodyPr/>
              <a:lstStyle/>
              <a:p>
                <a:pPr>
                  <a:defRPr sz="1200" b="1"/>
                </a:pPr>
                <a:endParaRPr lang="es-CL"/>
              </a:p>
            </c:txPr>
            <c:dLblPos val="outEnd"/>
            <c:showLegendKey val="0"/>
            <c:showVal val="1"/>
            <c:showCatName val="1"/>
            <c:showSerName val="0"/>
            <c:showPercent val="0"/>
            <c:showBubbleSize val="0"/>
            <c:separator>
</c:separator>
            <c:showLeaderLines val="1"/>
          </c:dLbls>
          <c:cat>
            <c:strRef>
              <c:f>Sheet1!$B$10:$B$13</c:f>
              <c:strCache>
                <c:ptCount val="4"/>
                <c:pt idx="0">
                  <c:v>MALA, MUY MALA</c:v>
                </c:pt>
                <c:pt idx="1">
                  <c:v>REGULAR</c:v>
                </c:pt>
                <c:pt idx="2">
                  <c:v>BUENA, MUY BUENA</c:v>
                </c:pt>
                <c:pt idx="3">
                  <c:v>NS-NR</c:v>
                </c:pt>
              </c:strCache>
            </c:strRef>
          </c:cat>
          <c:val>
            <c:numRef>
              <c:f>Sheet1!$C$10:$C$13</c:f>
              <c:numCache>
                <c:formatCode>###0.0</c:formatCode>
                <c:ptCount val="4"/>
                <c:pt idx="0">
                  <c:v>78.286852589641427</c:v>
                </c:pt>
                <c:pt idx="1">
                  <c:v>15.737051792828685</c:v>
                </c:pt>
                <c:pt idx="2">
                  <c:v>3.9840637450199203</c:v>
                </c:pt>
                <c:pt idx="3">
                  <c:v>1.9920318725099602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p.3!$A$5</c:f>
              <c:strCache>
                <c:ptCount val="1"/>
                <c:pt idx="0">
                  <c:v>ESTA DISMINUYENDO</c:v>
                </c:pt>
              </c:strCache>
            </c:strRef>
          </c:tx>
          <c:marker>
            <c:symbol val="none"/>
          </c:marker>
          <c:dLbls>
            <c:showLegendKey val="0"/>
            <c:showVal val="1"/>
            <c:showCatName val="0"/>
            <c:showSerName val="0"/>
            <c:showPercent val="0"/>
            <c:showBubbleSize val="0"/>
            <c:showLeaderLines val="0"/>
          </c:dLbls>
          <c:cat>
            <c:numRef>
              <c:f>p.3!$B$4:$H$4</c:f>
              <c:numCache>
                <c:formatCode>mmm\-yy</c:formatCode>
                <c:ptCount val="7"/>
                <c:pt idx="0">
                  <c:v>42005</c:v>
                </c:pt>
                <c:pt idx="1">
                  <c:v>42095</c:v>
                </c:pt>
                <c:pt idx="2">
                  <c:v>42186</c:v>
                </c:pt>
                <c:pt idx="3">
                  <c:v>42278</c:v>
                </c:pt>
                <c:pt idx="4">
                  <c:v>42370</c:v>
                </c:pt>
                <c:pt idx="5">
                  <c:v>42461</c:v>
                </c:pt>
                <c:pt idx="6">
                  <c:v>42552</c:v>
                </c:pt>
              </c:numCache>
            </c:numRef>
          </c:cat>
          <c:val>
            <c:numRef>
              <c:f>p.3!$B$5:$H$5</c:f>
              <c:numCache>
                <c:formatCode>0.0%</c:formatCode>
                <c:ptCount val="7"/>
                <c:pt idx="0">
                  <c:v>0.14822134387351779</c:v>
                </c:pt>
                <c:pt idx="1">
                  <c:v>0.15471119521912358</c:v>
                </c:pt>
                <c:pt idx="2">
                  <c:v>0.14203569227957399</c:v>
                </c:pt>
                <c:pt idx="3">
                  <c:v>0.13300000000000001</c:v>
                </c:pt>
                <c:pt idx="4">
                  <c:v>0.133907434144172</c:v>
                </c:pt>
                <c:pt idx="5">
                  <c:v>0.126</c:v>
                </c:pt>
                <c:pt idx="6">
                  <c:v>0.185</c:v>
                </c:pt>
              </c:numCache>
            </c:numRef>
          </c:val>
          <c:smooth val="0"/>
        </c:ser>
        <c:ser>
          <c:idx val="1"/>
          <c:order val="1"/>
          <c:tx>
            <c:strRef>
              <c:f>p.3!$A$6</c:f>
              <c:strCache>
                <c:ptCount val="1"/>
                <c:pt idx="0">
                  <c:v>ESTA IGUAL</c:v>
                </c:pt>
              </c:strCache>
            </c:strRef>
          </c:tx>
          <c:marker>
            <c:symbol val="none"/>
          </c:marker>
          <c:dLbls>
            <c:showLegendKey val="0"/>
            <c:showVal val="1"/>
            <c:showCatName val="0"/>
            <c:showSerName val="0"/>
            <c:showPercent val="0"/>
            <c:showBubbleSize val="0"/>
            <c:showLeaderLines val="0"/>
          </c:dLbls>
          <c:cat>
            <c:numRef>
              <c:f>p.3!$B$4:$H$4</c:f>
              <c:numCache>
                <c:formatCode>mmm\-yy</c:formatCode>
                <c:ptCount val="7"/>
                <c:pt idx="0">
                  <c:v>42005</c:v>
                </c:pt>
                <c:pt idx="1">
                  <c:v>42095</c:v>
                </c:pt>
                <c:pt idx="2">
                  <c:v>42186</c:v>
                </c:pt>
                <c:pt idx="3">
                  <c:v>42278</c:v>
                </c:pt>
                <c:pt idx="4">
                  <c:v>42370</c:v>
                </c:pt>
                <c:pt idx="5">
                  <c:v>42461</c:v>
                </c:pt>
                <c:pt idx="6">
                  <c:v>42552</c:v>
                </c:pt>
              </c:numCache>
            </c:numRef>
          </c:cat>
          <c:val>
            <c:numRef>
              <c:f>p.3!$B$6:$H$6</c:f>
              <c:numCache>
                <c:formatCode>0.0%</c:formatCode>
                <c:ptCount val="7"/>
                <c:pt idx="0">
                  <c:v>0.38142292490118579</c:v>
                </c:pt>
                <c:pt idx="1">
                  <c:v>0.38798557768924397</c:v>
                </c:pt>
                <c:pt idx="2">
                  <c:v>0.33601024310233502</c:v>
                </c:pt>
                <c:pt idx="3">
                  <c:v>0.34699999999999998</c:v>
                </c:pt>
                <c:pt idx="4">
                  <c:v>0.33938353828790901</c:v>
                </c:pt>
                <c:pt idx="5">
                  <c:v>0.38200000000000001</c:v>
                </c:pt>
                <c:pt idx="6">
                  <c:v>0.27699999999999997</c:v>
                </c:pt>
              </c:numCache>
            </c:numRef>
          </c:val>
          <c:smooth val="0"/>
        </c:ser>
        <c:ser>
          <c:idx val="2"/>
          <c:order val="2"/>
          <c:tx>
            <c:strRef>
              <c:f>p.3!$A$7</c:f>
              <c:strCache>
                <c:ptCount val="1"/>
                <c:pt idx="0">
                  <c:v>ESTA AUMENTANDO</c:v>
                </c:pt>
              </c:strCache>
            </c:strRef>
          </c:tx>
          <c:marker>
            <c:symbol val="none"/>
          </c:marker>
          <c:dLbls>
            <c:showLegendKey val="0"/>
            <c:showVal val="1"/>
            <c:showCatName val="0"/>
            <c:showSerName val="0"/>
            <c:showPercent val="0"/>
            <c:showBubbleSize val="0"/>
            <c:showLeaderLines val="0"/>
          </c:dLbls>
          <c:cat>
            <c:numRef>
              <c:f>p.3!$B$4:$H$4</c:f>
              <c:numCache>
                <c:formatCode>mmm\-yy</c:formatCode>
                <c:ptCount val="7"/>
                <c:pt idx="0">
                  <c:v>42005</c:v>
                </c:pt>
                <c:pt idx="1">
                  <c:v>42095</c:v>
                </c:pt>
                <c:pt idx="2">
                  <c:v>42186</c:v>
                </c:pt>
                <c:pt idx="3">
                  <c:v>42278</c:v>
                </c:pt>
                <c:pt idx="4">
                  <c:v>42370</c:v>
                </c:pt>
                <c:pt idx="5">
                  <c:v>42461</c:v>
                </c:pt>
                <c:pt idx="6">
                  <c:v>42552</c:v>
                </c:pt>
              </c:numCache>
            </c:numRef>
          </c:cat>
          <c:val>
            <c:numRef>
              <c:f>p.3!$B$7:$H$7</c:f>
              <c:numCache>
                <c:formatCode>0.0%</c:formatCode>
                <c:ptCount val="7"/>
                <c:pt idx="0">
                  <c:v>0.45849802371541498</c:v>
                </c:pt>
                <c:pt idx="1">
                  <c:v>0.45019141434263099</c:v>
                </c:pt>
                <c:pt idx="2">
                  <c:v>0.52195406461809102</c:v>
                </c:pt>
                <c:pt idx="3">
                  <c:v>0.51400000000000001</c:v>
                </c:pt>
                <c:pt idx="4">
                  <c:v>0.51464475062354398</c:v>
                </c:pt>
                <c:pt idx="5">
                  <c:v>0.48599999999999999</c:v>
                </c:pt>
                <c:pt idx="6">
                  <c:v>0.53600000000000003</c:v>
                </c:pt>
              </c:numCache>
            </c:numRef>
          </c:val>
          <c:smooth val="0"/>
        </c:ser>
        <c:dLbls>
          <c:showLegendKey val="0"/>
          <c:showVal val="0"/>
          <c:showCatName val="0"/>
          <c:showSerName val="0"/>
          <c:showPercent val="0"/>
          <c:showBubbleSize val="0"/>
        </c:dLbls>
        <c:marker val="1"/>
        <c:smooth val="0"/>
        <c:axId val="96504832"/>
        <c:axId val="96515200"/>
      </c:lineChart>
      <c:dateAx>
        <c:axId val="96504832"/>
        <c:scaling>
          <c:orientation val="minMax"/>
        </c:scaling>
        <c:delete val="0"/>
        <c:axPos val="b"/>
        <c:numFmt formatCode="mmm\-yy" sourceLinked="1"/>
        <c:majorTickMark val="out"/>
        <c:minorTickMark val="none"/>
        <c:tickLblPos val="nextTo"/>
        <c:crossAx val="96515200"/>
        <c:crosses val="autoZero"/>
        <c:auto val="1"/>
        <c:lblOffset val="100"/>
        <c:baseTimeUnit val="months"/>
      </c:dateAx>
      <c:valAx>
        <c:axId val="96515200"/>
        <c:scaling>
          <c:orientation val="minMax"/>
        </c:scaling>
        <c:delete val="0"/>
        <c:axPos val="l"/>
        <c:numFmt formatCode="0.0%" sourceLinked="1"/>
        <c:majorTickMark val="out"/>
        <c:minorTickMark val="none"/>
        <c:tickLblPos val="nextTo"/>
        <c:crossAx val="96504832"/>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Sheet1!$C$14</c:f>
              <c:strCache>
                <c:ptCount val="1"/>
                <c:pt idx="0">
                  <c:v>HOMBRE</c:v>
                </c:pt>
              </c:strCache>
            </c:strRef>
          </c:tx>
          <c:invertIfNegative val="0"/>
          <c:dLbls>
            <c:showLegendKey val="0"/>
            <c:showVal val="1"/>
            <c:showCatName val="0"/>
            <c:showSerName val="0"/>
            <c:showPercent val="0"/>
            <c:showBubbleSize val="0"/>
            <c:showLeaderLines val="0"/>
          </c:dLbls>
          <c:cat>
            <c:strRef>
              <c:f>Sheet1!$B$15:$B$18</c:f>
              <c:strCache>
                <c:ptCount val="4"/>
                <c:pt idx="0">
                  <c:v>ESTA  AUMENTANDO</c:v>
                </c:pt>
                <c:pt idx="1">
                  <c:v>ESTA  IGUAL</c:v>
                </c:pt>
                <c:pt idx="2">
                  <c:v>ESTA  DISMINUYENDO</c:v>
                </c:pt>
                <c:pt idx="3">
                  <c:v>NS - NR</c:v>
                </c:pt>
              </c:strCache>
            </c:strRef>
          </c:cat>
          <c:val>
            <c:numRef>
              <c:f>Sheet1!$C$15:$C$18</c:f>
              <c:numCache>
                <c:formatCode>###0.0%</c:formatCode>
                <c:ptCount val="4"/>
                <c:pt idx="0">
                  <c:v>0.5587044534412956</c:v>
                </c:pt>
                <c:pt idx="1">
                  <c:v>0.27125506072874495</c:v>
                </c:pt>
                <c:pt idx="2">
                  <c:v>0.17004048582995948</c:v>
                </c:pt>
              </c:numCache>
            </c:numRef>
          </c:val>
        </c:ser>
        <c:ser>
          <c:idx val="1"/>
          <c:order val="1"/>
          <c:tx>
            <c:strRef>
              <c:f>Sheet1!$D$14</c:f>
              <c:strCache>
                <c:ptCount val="1"/>
                <c:pt idx="0">
                  <c:v>MUJER</c:v>
                </c:pt>
              </c:strCache>
            </c:strRef>
          </c:tx>
          <c:invertIfNegative val="0"/>
          <c:dLbls>
            <c:showLegendKey val="0"/>
            <c:showVal val="1"/>
            <c:showCatName val="0"/>
            <c:showSerName val="0"/>
            <c:showPercent val="0"/>
            <c:showBubbleSize val="0"/>
            <c:showLeaderLines val="0"/>
          </c:dLbls>
          <c:cat>
            <c:strRef>
              <c:f>Sheet1!$B$15:$B$18</c:f>
              <c:strCache>
                <c:ptCount val="4"/>
                <c:pt idx="0">
                  <c:v>ESTA  AUMENTANDO</c:v>
                </c:pt>
                <c:pt idx="1">
                  <c:v>ESTA  IGUAL</c:v>
                </c:pt>
                <c:pt idx="2">
                  <c:v>ESTA  DISMINUYENDO</c:v>
                </c:pt>
                <c:pt idx="3">
                  <c:v>NS - NR</c:v>
                </c:pt>
              </c:strCache>
            </c:strRef>
          </c:cat>
          <c:val>
            <c:numRef>
              <c:f>Sheet1!$D$15:$D$18</c:f>
              <c:numCache>
                <c:formatCode>###0.0%</c:formatCode>
                <c:ptCount val="4"/>
                <c:pt idx="0">
                  <c:v>0.51372549019607838</c:v>
                </c:pt>
                <c:pt idx="1">
                  <c:v>0.28235294117647058</c:v>
                </c:pt>
                <c:pt idx="2">
                  <c:v>0.2</c:v>
                </c:pt>
                <c:pt idx="3" formatCode="####.0%">
                  <c:v>3.9215686274509803E-3</c:v>
                </c:pt>
              </c:numCache>
            </c:numRef>
          </c:val>
        </c:ser>
        <c:dLbls>
          <c:showLegendKey val="0"/>
          <c:showVal val="0"/>
          <c:showCatName val="0"/>
          <c:showSerName val="0"/>
          <c:showPercent val="0"/>
          <c:showBubbleSize val="0"/>
        </c:dLbls>
        <c:gapWidth val="150"/>
        <c:axId val="97041792"/>
        <c:axId val="104901632"/>
      </c:barChart>
      <c:catAx>
        <c:axId val="97041792"/>
        <c:scaling>
          <c:orientation val="minMax"/>
        </c:scaling>
        <c:delete val="0"/>
        <c:axPos val="b"/>
        <c:majorTickMark val="out"/>
        <c:minorTickMark val="none"/>
        <c:tickLblPos val="nextTo"/>
        <c:crossAx val="104901632"/>
        <c:crosses val="autoZero"/>
        <c:auto val="1"/>
        <c:lblAlgn val="ctr"/>
        <c:lblOffset val="100"/>
        <c:noMultiLvlLbl val="0"/>
      </c:catAx>
      <c:valAx>
        <c:axId val="104901632"/>
        <c:scaling>
          <c:orientation val="minMax"/>
        </c:scaling>
        <c:delete val="0"/>
        <c:axPos val="l"/>
        <c:numFmt formatCode="###0.0%" sourceLinked="1"/>
        <c:majorTickMark val="out"/>
        <c:minorTickMark val="none"/>
        <c:tickLblPos val="nextTo"/>
        <c:crossAx val="97041792"/>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18-35</c:v>
                </c:pt>
              </c:strCache>
            </c:strRef>
          </c:tx>
          <c:invertIfNegative val="0"/>
          <c:dLbls>
            <c:showLegendKey val="0"/>
            <c:showVal val="1"/>
            <c:showCatName val="0"/>
            <c:showSerName val="0"/>
            <c:showPercent val="0"/>
            <c:showBubbleSize val="0"/>
            <c:showLeaderLines val="0"/>
          </c:dLbls>
          <c:cat>
            <c:strRef>
              <c:f>Sheet1!$B$14:$B$17</c:f>
              <c:strCache>
                <c:ptCount val="4"/>
                <c:pt idx="0">
                  <c:v>ESTA  AUMENTANDO</c:v>
                </c:pt>
                <c:pt idx="1">
                  <c:v>ESTA  IGUAL</c:v>
                </c:pt>
                <c:pt idx="2">
                  <c:v>ESTA  DISMINUYENDO</c:v>
                </c:pt>
                <c:pt idx="3">
                  <c:v>NS - NR</c:v>
                </c:pt>
              </c:strCache>
            </c:strRef>
          </c:cat>
          <c:val>
            <c:numRef>
              <c:f>Sheet1!$C$14:$C$17</c:f>
              <c:numCache>
                <c:formatCode>###0.0%</c:formatCode>
                <c:ptCount val="4"/>
                <c:pt idx="0">
                  <c:v>0.52659574468085102</c:v>
                </c:pt>
                <c:pt idx="1">
                  <c:v>0.30319148936170215</c:v>
                </c:pt>
                <c:pt idx="2">
                  <c:v>0.16489361702127658</c:v>
                </c:pt>
                <c:pt idx="3" formatCode="####.0%">
                  <c:v>5.3191489361702126E-3</c:v>
                </c:pt>
              </c:numCache>
            </c:numRef>
          </c:val>
        </c:ser>
        <c:ser>
          <c:idx val="1"/>
          <c:order val="1"/>
          <c:tx>
            <c:strRef>
              <c:f>Sheet1!$D$13</c:f>
              <c:strCache>
                <c:ptCount val="1"/>
                <c:pt idx="0">
                  <c:v>36-55</c:v>
                </c:pt>
              </c:strCache>
            </c:strRef>
          </c:tx>
          <c:invertIfNegative val="0"/>
          <c:dLbls>
            <c:showLegendKey val="0"/>
            <c:showVal val="1"/>
            <c:showCatName val="0"/>
            <c:showSerName val="0"/>
            <c:showPercent val="0"/>
            <c:showBubbleSize val="0"/>
            <c:showLeaderLines val="0"/>
          </c:dLbls>
          <c:cat>
            <c:strRef>
              <c:f>Sheet1!$B$14:$B$17</c:f>
              <c:strCache>
                <c:ptCount val="4"/>
                <c:pt idx="0">
                  <c:v>ESTA  AUMENTANDO</c:v>
                </c:pt>
                <c:pt idx="1">
                  <c:v>ESTA  IGUAL</c:v>
                </c:pt>
                <c:pt idx="2">
                  <c:v>ESTA  DISMINUYENDO</c:v>
                </c:pt>
                <c:pt idx="3">
                  <c:v>NS - NR</c:v>
                </c:pt>
              </c:strCache>
            </c:strRef>
          </c:cat>
          <c:val>
            <c:numRef>
              <c:f>Sheet1!$D$14:$D$17</c:f>
              <c:numCache>
                <c:formatCode>###0.0%</c:formatCode>
                <c:ptCount val="4"/>
                <c:pt idx="0">
                  <c:v>0.54644808743169404</c:v>
                </c:pt>
                <c:pt idx="1">
                  <c:v>0.27322404371584702</c:v>
                </c:pt>
                <c:pt idx="2">
                  <c:v>0.18032786885245902</c:v>
                </c:pt>
              </c:numCache>
            </c:numRef>
          </c:val>
        </c:ser>
        <c:ser>
          <c:idx val="2"/>
          <c:order val="2"/>
          <c:tx>
            <c:strRef>
              <c:f>Sheet1!$E$13</c:f>
              <c:strCache>
                <c:ptCount val="1"/>
                <c:pt idx="0">
                  <c:v>56+</c:v>
                </c:pt>
              </c:strCache>
            </c:strRef>
          </c:tx>
          <c:invertIfNegative val="0"/>
          <c:dLbls>
            <c:showLegendKey val="0"/>
            <c:showVal val="1"/>
            <c:showCatName val="0"/>
            <c:showSerName val="0"/>
            <c:showPercent val="0"/>
            <c:showBubbleSize val="0"/>
            <c:showLeaderLines val="0"/>
          </c:dLbls>
          <c:cat>
            <c:strRef>
              <c:f>Sheet1!$B$14:$B$17</c:f>
              <c:strCache>
                <c:ptCount val="4"/>
                <c:pt idx="0">
                  <c:v>ESTA  AUMENTANDO</c:v>
                </c:pt>
                <c:pt idx="1">
                  <c:v>ESTA  IGUAL</c:v>
                </c:pt>
                <c:pt idx="2">
                  <c:v>ESTA  DISMINUYENDO</c:v>
                </c:pt>
                <c:pt idx="3">
                  <c:v>NS - NR</c:v>
                </c:pt>
              </c:strCache>
            </c:strRef>
          </c:cat>
          <c:val>
            <c:numRef>
              <c:f>Sheet1!$E$14:$E$17</c:f>
              <c:numCache>
                <c:formatCode>###0.0%</c:formatCode>
                <c:ptCount val="4"/>
                <c:pt idx="0">
                  <c:v>0.53435114503816794</c:v>
                </c:pt>
                <c:pt idx="1">
                  <c:v>0.24427480916030533</c:v>
                </c:pt>
                <c:pt idx="2">
                  <c:v>0.22137404580152673</c:v>
                </c:pt>
              </c:numCache>
            </c:numRef>
          </c:val>
        </c:ser>
        <c:dLbls>
          <c:showLegendKey val="0"/>
          <c:showVal val="0"/>
          <c:showCatName val="0"/>
          <c:showSerName val="0"/>
          <c:showPercent val="0"/>
          <c:showBubbleSize val="0"/>
        </c:dLbls>
        <c:gapWidth val="150"/>
        <c:axId val="128551552"/>
        <c:axId val="154853376"/>
      </c:barChart>
      <c:catAx>
        <c:axId val="128551552"/>
        <c:scaling>
          <c:orientation val="minMax"/>
        </c:scaling>
        <c:delete val="0"/>
        <c:axPos val="b"/>
        <c:majorTickMark val="out"/>
        <c:minorTickMark val="none"/>
        <c:tickLblPos val="nextTo"/>
        <c:crossAx val="154853376"/>
        <c:crosses val="autoZero"/>
        <c:auto val="1"/>
        <c:lblAlgn val="ctr"/>
        <c:lblOffset val="100"/>
        <c:noMultiLvlLbl val="0"/>
      </c:catAx>
      <c:valAx>
        <c:axId val="154853376"/>
        <c:scaling>
          <c:orientation val="minMax"/>
        </c:scaling>
        <c:delete val="0"/>
        <c:axPos val="l"/>
        <c:numFmt formatCode="###0.0%" sourceLinked="1"/>
        <c:majorTickMark val="out"/>
        <c:minorTickMark val="none"/>
        <c:tickLblPos val="nextTo"/>
        <c:crossAx val="128551552"/>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6242020117422852E-2"/>
          <c:y val="0.24130178812610387"/>
          <c:w val="0.83769111124404982"/>
          <c:h val="0.66902351460860932"/>
        </c:manualLayout>
      </c:layout>
      <c:pie3DChart>
        <c:varyColors val="1"/>
        <c:ser>
          <c:idx val="0"/>
          <c:order val="0"/>
          <c:explosion val="25"/>
          <c:dPt>
            <c:idx val="0"/>
            <c:bubble3D val="0"/>
            <c:explosion val="7"/>
          </c:dPt>
          <c:dLbls>
            <c:dLbl>
              <c:idx val="0"/>
              <c:layout>
                <c:manualLayout>
                  <c:x val="3.222131301650244E-2"/>
                  <c:y val="8.6630559231480428E-2"/>
                </c:manualLayout>
              </c:layout>
              <c:dLblPos val="bestFit"/>
              <c:showLegendKey val="0"/>
              <c:showVal val="1"/>
              <c:showCatName val="1"/>
              <c:showSerName val="0"/>
              <c:showPercent val="0"/>
              <c:showBubbleSize val="0"/>
              <c:separator>
</c:separator>
            </c:dLbl>
            <c:dLbl>
              <c:idx val="1"/>
              <c:layout>
                <c:manualLayout>
                  <c:x val="-8.4792928990795897E-3"/>
                  <c:y val="0.1232819496755683"/>
                </c:manualLayout>
              </c:layout>
              <c:dLblPos val="bestFit"/>
              <c:showLegendKey val="0"/>
              <c:showVal val="1"/>
              <c:showCatName val="1"/>
              <c:showSerName val="0"/>
              <c:showPercent val="0"/>
              <c:showBubbleSize val="0"/>
              <c:separator>
</c:separator>
            </c:dLbl>
            <c:dLbl>
              <c:idx val="2"/>
              <c:layout>
                <c:manualLayout>
                  <c:x val="-6.2746767453188981E-2"/>
                  <c:y val="3.3319445858261729E-2"/>
                </c:manualLayout>
              </c:layout>
              <c:dLblPos val="bestFit"/>
              <c:showLegendKey val="0"/>
              <c:showVal val="1"/>
              <c:showCatName val="1"/>
              <c:showSerName val="0"/>
              <c:showPercent val="0"/>
              <c:showBubbleSize val="0"/>
              <c:separator>
</c:separator>
            </c:dLbl>
            <c:dLbl>
              <c:idx val="3"/>
              <c:layout>
                <c:manualLayout>
                  <c:x val="6.9530201772452699E-2"/>
                  <c:y val="3.3319445858261701E-2"/>
                </c:manualLayout>
              </c:layout>
              <c:dLblPos val="bestFit"/>
              <c:showLegendKey val="0"/>
              <c:showVal val="1"/>
              <c:showCatName val="1"/>
              <c:showSerName val="0"/>
              <c:showPercent val="0"/>
              <c:showBubbleSize val="0"/>
              <c:separator>
</c:separator>
            </c:dLbl>
            <c:txPr>
              <a:bodyPr/>
              <a:lstStyle/>
              <a:p>
                <a:pPr>
                  <a:defRPr sz="1000" b="1"/>
                </a:pPr>
                <a:endParaRPr lang="es-CL"/>
              </a:p>
            </c:txPr>
            <c:dLblPos val="outEnd"/>
            <c:showLegendKey val="0"/>
            <c:showVal val="1"/>
            <c:showCatName val="1"/>
            <c:showSerName val="0"/>
            <c:showPercent val="0"/>
            <c:showBubbleSize val="0"/>
            <c:separator>
</c:separator>
            <c:showLeaderLines val="1"/>
          </c:dLbls>
          <c:cat>
            <c:strRef>
              <c:f>Sheet1!$B$11:$B$14</c:f>
              <c:strCache>
                <c:ptCount val="4"/>
                <c:pt idx="0">
                  <c:v>COLABORACIÓN   PÚBLICO-PRIVADO</c:v>
                </c:pt>
                <c:pt idx="1">
                  <c:v>DEPENDE DEL SECTOR PRIVADO</c:v>
                </c:pt>
                <c:pt idx="2">
                  <c:v>DEPENDE DEL SECTOR PÚBLICCO</c:v>
                </c:pt>
                <c:pt idx="3">
                  <c:v>NS - NR</c:v>
                </c:pt>
              </c:strCache>
            </c:strRef>
          </c:cat>
          <c:val>
            <c:numRef>
              <c:f>Sheet1!$C$11:$C$14</c:f>
              <c:numCache>
                <c:formatCode>###0.0</c:formatCode>
                <c:ptCount val="4"/>
                <c:pt idx="0">
                  <c:v>68.326693227091624</c:v>
                </c:pt>
                <c:pt idx="1">
                  <c:v>9.9601593625498008</c:v>
                </c:pt>
                <c:pt idx="2">
                  <c:v>20.717131474103585</c:v>
                </c:pt>
                <c:pt idx="3" formatCode="####.0">
                  <c:v>0.99601593625498008</c:v>
                </c:pt>
              </c:numCache>
            </c:numRef>
          </c:val>
        </c:ser>
        <c:dLbls>
          <c:showLegendKey val="0"/>
          <c:showVal val="0"/>
          <c:showCatName val="0"/>
          <c:showSerName val="0"/>
          <c:showPercent val="0"/>
          <c:showBubbleSize val="0"/>
          <c:showLeaderLines val="1"/>
        </c:dLbls>
      </c:pie3DChart>
    </c:plotArea>
    <c:legend>
      <c:legendPos val="t"/>
      <c:layout/>
      <c:overlay val="0"/>
      <c:txPr>
        <a:bodyPr/>
        <a:lstStyle/>
        <a:p>
          <a:pPr>
            <a:defRPr sz="1200" b="1"/>
          </a:pPr>
          <a:endParaRPr lang="es-CL"/>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p.5!$A$5</c:f>
              <c:strCache>
                <c:ptCount val="1"/>
                <c:pt idx="0">
                  <c:v>COLABORACION  PUBLICO - PRIVADO</c:v>
                </c:pt>
              </c:strCache>
            </c:strRef>
          </c:tx>
          <c:marker>
            <c:symbol val="none"/>
          </c:marker>
          <c:dLbls>
            <c:showLegendKey val="0"/>
            <c:showVal val="1"/>
            <c:showCatName val="0"/>
            <c:showSerName val="0"/>
            <c:showPercent val="0"/>
            <c:showBubbleSize val="0"/>
            <c:showLeaderLines val="0"/>
          </c:dLbls>
          <c:cat>
            <c:numRef>
              <c:f>p.5!$B$4:$H$4</c:f>
              <c:numCache>
                <c:formatCode>mmm\-yy</c:formatCode>
                <c:ptCount val="7"/>
                <c:pt idx="0">
                  <c:v>42005</c:v>
                </c:pt>
                <c:pt idx="1">
                  <c:v>42095</c:v>
                </c:pt>
                <c:pt idx="2">
                  <c:v>42186</c:v>
                </c:pt>
                <c:pt idx="3">
                  <c:v>42278</c:v>
                </c:pt>
                <c:pt idx="4">
                  <c:v>42370</c:v>
                </c:pt>
                <c:pt idx="5">
                  <c:v>42461</c:v>
                </c:pt>
                <c:pt idx="6">
                  <c:v>42552</c:v>
                </c:pt>
              </c:numCache>
            </c:numRef>
          </c:cat>
          <c:val>
            <c:numRef>
              <c:f>p.5!$B$5:$H$5</c:f>
              <c:numCache>
                <c:formatCode>0.0%</c:formatCode>
                <c:ptCount val="7"/>
                <c:pt idx="0">
                  <c:v>0.65217391304347827</c:v>
                </c:pt>
                <c:pt idx="1">
                  <c:v>0.64332591633466241</c:v>
                </c:pt>
                <c:pt idx="2">
                  <c:v>0.69238070152215303</c:v>
                </c:pt>
                <c:pt idx="3">
                  <c:v>0.64741035856573703</c:v>
                </c:pt>
                <c:pt idx="4">
                  <c:v>0.68431142002351497</c:v>
                </c:pt>
                <c:pt idx="5">
                  <c:v>0.65400000000000003</c:v>
                </c:pt>
                <c:pt idx="6">
                  <c:v>0.68299999999999994</c:v>
                </c:pt>
              </c:numCache>
            </c:numRef>
          </c:val>
          <c:smooth val="0"/>
        </c:ser>
        <c:ser>
          <c:idx val="1"/>
          <c:order val="1"/>
          <c:tx>
            <c:strRef>
              <c:f>p.5!$A$6</c:f>
              <c:strCache>
                <c:ptCount val="1"/>
                <c:pt idx="0">
                  <c:v>DEPENDE DEL SECTOR PRIVADO</c:v>
                </c:pt>
              </c:strCache>
            </c:strRef>
          </c:tx>
          <c:marker>
            <c:symbol val="none"/>
          </c:marker>
          <c:dLbls>
            <c:showLegendKey val="0"/>
            <c:showVal val="1"/>
            <c:showCatName val="0"/>
            <c:showSerName val="0"/>
            <c:showPercent val="0"/>
            <c:showBubbleSize val="0"/>
            <c:showLeaderLines val="0"/>
          </c:dLbls>
          <c:cat>
            <c:numRef>
              <c:f>p.5!$B$4:$H$4</c:f>
              <c:numCache>
                <c:formatCode>mmm\-yy</c:formatCode>
                <c:ptCount val="7"/>
                <c:pt idx="0">
                  <c:v>42005</c:v>
                </c:pt>
                <c:pt idx="1">
                  <c:v>42095</c:v>
                </c:pt>
                <c:pt idx="2">
                  <c:v>42186</c:v>
                </c:pt>
                <c:pt idx="3">
                  <c:v>42278</c:v>
                </c:pt>
                <c:pt idx="4">
                  <c:v>42370</c:v>
                </c:pt>
                <c:pt idx="5">
                  <c:v>42461</c:v>
                </c:pt>
                <c:pt idx="6">
                  <c:v>42552</c:v>
                </c:pt>
              </c:numCache>
            </c:numRef>
          </c:cat>
          <c:val>
            <c:numRef>
              <c:f>p.5!$B$6:$H$6</c:f>
              <c:numCache>
                <c:formatCode>0.0%</c:formatCode>
                <c:ptCount val="7"/>
                <c:pt idx="0">
                  <c:v>0.11857707509881424</c:v>
                </c:pt>
                <c:pt idx="1">
                  <c:v>0.10379282868525901</c:v>
                </c:pt>
                <c:pt idx="2">
                  <c:v>9.7340381569672896E-2</c:v>
                </c:pt>
                <c:pt idx="3">
                  <c:v>0.107569721115538</c:v>
                </c:pt>
                <c:pt idx="4">
                  <c:v>9.1353268196664505E-2</c:v>
                </c:pt>
                <c:pt idx="5">
                  <c:v>0.13800000000000001</c:v>
                </c:pt>
                <c:pt idx="6">
                  <c:v>0.1</c:v>
                </c:pt>
              </c:numCache>
            </c:numRef>
          </c:val>
          <c:smooth val="0"/>
        </c:ser>
        <c:ser>
          <c:idx val="2"/>
          <c:order val="2"/>
          <c:tx>
            <c:strRef>
              <c:f>p.5!$A$7</c:f>
              <c:strCache>
                <c:ptCount val="1"/>
                <c:pt idx="0">
                  <c:v>DEPENDE DEL SECTOR PUBLICO</c:v>
                </c:pt>
              </c:strCache>
            </c:strRef>
          </c:tx>
          <c:marker>
            <c:symbol val="none"/>
          </c:marker>
          <c:dLbls>
            <c:showLegendKey val="0"/>
            <c:showVal val="1"/>
            <c:showCatName val="0"/>
            <c:showSerName val="0"/>
            <c:showPercent val="0"/>
            <c:showBubbleSize val="0"/>
            <c:showLeaderLines val="0"/>
          </c:dLbls>
          <c:cat>
            <c:numRef>
              <c:f>p.5!$B$4:$H$4</c:f>
              <c:numCache>
                <c:formatCode>mmm\-yy</c:formatCode>
                <c:ptCount val="7"/>
                <c:pt idx="0">
                  <c:v>42005</c:v>
                </c:pt>
                <c:pt idx="1">
                  <c:v>42095</c:v>
                </c:pt>
                <c:pt idx="2">
                  <c:v>42186</c:v>
                </c:pt>
                <c:pt idx="3">
                  <c:v>42278</c:v>
                </c:pt>
                <c:pt idx="4">
                  <c:v>42370</c:v>
                </c:pt>
                <c:pt idx="5">
                  <c:v>42461</c:v>
                </c:pt>
                <c:pt idx="6">
                  <c:v>42552</c:v>
                </c:pt>
              </c:numCache>
            </c:numRef>
          </c:cat>
          <c:val>
            <c:numRef>
              <c:f>p.5!$B$7:$H$7</c:f>
              <c:numCache>
                <c:formatCode>0.0%</c:formatCode>
                <c:ptCount val="7"/>
                <c:pt idx="0">
                  <c:v>0.20948616600790515</c:v>
                </c:pt>
                <c:pt idx="1">
                  <c:v>0.24038019920318746</c:v>
                </c:pt>
                <c:pt idx="2">
                  <c:v>0.19546794461306499</c:v>
                </c:pt>
                <c:pt idx="3">
                  <c:v>0.22509960159362499</c:v>
                </c:pt>
                <c:pt idx="4">
                  <c:v>0.20808567752609</c:v>
                </c:pt>
                <c:pt idx="5">
                  <c:v>0.20200000000000001</c:v>
                </c:pt>
                <c:pt idx="6">
                  <c:v>0.20699999999999999</c:v>
                </c:pt>
              </c:numCache>
            </c:numRef>
          </c:val>
          <c:smooth val="0"/>
        </c:ser>
        <c:dLbls>
          <c:showLegendKey val="0"/>
          <c:showVal val="0"/>
          <c:showCatName val="0"/>
          <c:showSerName val="0"/>
          <c:showPercent val="0"/>
          <c:showBubbleSize val="0"/>
        </c:dLbls>
        <c:marker val="1"/>
        <c:smooth val="0"/>
        <c:axId val="97072256"/>
        <c:axId val="97073792"/>
      </c:lineChart>
      <c:dateAx>
        <c:axId val="97072256"/>
        <c:scaling>
          <c:orientation val="minMax"/>
        </c:scaling>
        <c:delete val="0"/>
        <c:axPos val="b"/>
        <c:numFmt formatCode="mmm\-yy" sourceLinked="1"/>
        <c:majorTickMark val="out"/>
        <c:minorTickMark val="none"/>
        <c:tickLblPos val="nextTo"/>
        <c:crossAx val="97073792"/>
        <c:crosses val="autoZero"/>
        <c:auto val="1"/>
        <c:lblOffset val="100"/>
        <c:baseTimeUnit val="months"/>
      </c:dateAx>
      <c:valAx>
        <c:axId val="97073792"/>
        <c:scaling>
          <c:orientation val="minMax"/>
        </c:scaling>
        <c:delete val="0"/>
        <c:axPos val="l"/>
        <c:numFmt formatCode="0.0%" sourceLinked="1"/>
        <c:majorTickMark val="out"/>
        <c:minorTickMark val="none"/>
        <c:tickLblPos val="nextTo"/>
        <c:crossAx val="97072256"/>
        <c:crosses val="autoZero"/>
        <c:crossBetween val="between"/>
      </c:valAx>
    </c:plotArea>
    <c:legend>
      <c:legendPos val="t"/>
      <c:layout/>
      <c:overlay val="0"/>
      <c:txPr>
        <a:bodyPr/>
        <a:lstStyle/>
        <a:p>
          <a:pPr>
            <a:defRPr sz="1200" b="1"/>
          </a:pPr>
          <a:endParaRPr lang="es-CL"/>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HOMBRE</c:v>
                </c:pt>
              </c:strCache>
            </c:strRef>
          </c:tx>
          <c:invertIfNegative val="0"/>
          <c:dLbls>
            <c:showLegendKey val="0"/>
            <c:showVal val="1"/>
            <c:showCatName val="0"/>
            <c:showSerName val="0"/>
            <c:showPercent val="0"/>
            <c:showBubbleSize val="0"/>
            <c:showLeaderLines val="0"/>
          </c:dLbls>
          <c:cat>
            <c:strRef>
              <c:f>Sheet1!$B$14:$B$17</c:f>
              <c:strCache>
                <c:ptCount val="4"/>
                <c:pt idx="0">
                  <c:v>COLABORACIÓN   PÚBLICO-PRIVADO</c:v>
                </c:pt>
                <c:pt idx="1">
                  <c:v>DEPENDE DEL SECTOR PRIVADO</c:v>
                </c:pt>
                <c:pt idx="2">
                  <c:v>DEPENDE DEL SECTOR PÚBLICCO</c:v>
                </c:pt>
                <c:pt idx="3">
                  <c:v>NS - NR</c:v>
                </c:pt>
              </c:strCache>
            </c:strRef>
          </c:cat>
          <c:val>
            <c:numRef>
              <c:f>Sheet1!$C$14:$C$17</c:f>
              <c:numCache>
                <c:formatCode>###0.0%</c:formatCode>
                <c:ptCount val="4"/>
                <c:pt idx="0">
                  <c:v>0.68016194331983792</c:v>
                </c:pt>
                <c:pt idx="1">
                  <c:v>8.5020242914979741E-2</c:v>
                </c:pt>
                <c:pt idx="2">
                  <c:v>0.22267206477732793</c:v>
                </c:pt>
                <c:pt idx="3">
                  <c:v>1.2145748987854249E-2</c:v>
                </c:pt>
              </c:numCache>
            </c:numRef>
          </c:val>
        </c:ser>
        <c:ser>
          <c:idx val="1"/>
          <c:order val="1"/>
          <c:tx>
            <c:strRef>
              <c:f>Sheet1!$D$13</c:f>
              <c:strCache>
                <c:ptCount val="1"/>
                <c:pt idx="0">
                  <c:v>MUJER</c:v>
                </c:pt>
              </c:strCache>
            </c:strRef>
          </c:tx>
          <c:invertIfNegative val="0"/>
          <c:dLbls>
            <c:showLegendKey val="0"/>
            <c:showVal val="1"/>
            <c:showCatName val="0"/>
            <c:showSerName val="0"/>
            <c:showPercent val="0"/>
            <c:showBubbleSize val="0"/>
            <c:showLeaderLines val="0"/>
          </c:dLbls>
          <c:cat>
            <c:strRef>
              <c:f>Sheet1!$B$14:$B$17</c:f>
              <c:strCache>
                <c:ptCount val="4"/>
                <c:pt idx="0">
                  <c:v>COLABORACIÓN   PÚBLICO-PRIVADO</c:v>
                </c:pt>
                <c:pt idx="1">
                  <c:v>DEPENDE DEL SECTOR PRIVADO</c:v>
                </c:pt>
                <c:pt idx="2">
                  <c:v>DEPENDE DEL SECTOR PÚBLICCO</c:v>
                </c:pt>
                <c:pt idx="3">
                  <c:v>NS - NR</c:v>
                </c:pt>
              </c:strCache>
            </c:strRef>
          </c:cat>
          <c:val>
            <c:numRef>
              <c:f>Sheet1!$D$14:$D$17</c:f>
              <c:numCache>
                <c:formatCode>###0.0%</c:formatCode>
                <c:ptCount val="4"/>
                <c:pt idx="0">
                  <c:v>0.68627450980392157</c:v>
                </c:pt>
                <c:pt idx="1">
                  <c:v>0.11372549019607843</c:v>
                </c:pt>
                <c:pt idx="2">
                  <c:v>0.19215686274509808</c:v>
                </c:pt>
                <c:pt idx="3" formatCode="####.0%">
                  <c:v>7.8431372549019607E-3</c:v>
                </c:pt>
              </c:numCache>
            </c:numRef>
          </c:val>
        </c:ser>
        <c:dLbls>
          <c:showLegendKey val="0"/>
          <c:showVal val="0"/>
          <c:showCatName val="0"/>
          <c:showSerName val="0"/>
          <c:showPercent val="0"/>
          <c:showBubbleSize val="0"/>
        </c:dLbls>
        <c:gapWidth val="150"/>
        <c:axId val="86142976"/>
        <c:axId val="86144512"/>
      </c:barChart>
      <c:catAx>
        <c:axId val="86142976"/>
        <c:scaling>
          <c:orientation val="minMax"/>
        </c:scaling>
        <c:delete val="0"/>
        <c:axPos val="b"/>
        <c:majorTickMark val="out"/>
        <c:minorTickMark val="none"/>
        <c:tickLblPos val="nextTo"/>
        <c:crossAx val="86144512"/>
        <c:crosses val="autoZero"/>
        <c:auto val="1"/>
        <c:lblAlgn val="ctr"/>
        <c:lblOffset val="100"/>
        <c:noMultiLvlLbl val="0"/>
      </c:catAx>
      <c:valAx>
        <c:axId val="86144512"/>
        <c:scaling>
          <c:orientation val="minMax"/>
        </c:scaling>
        <c:delete val="0"/>
        <c:axPos val="l"/>
        <c:numFmt formatCode="###0.0%" sourceLinked="1"/>
        <c:majorTickMark val="out"/>
        <c:minorTickMark val="none"/>
        <c:tickLblPos val="nextTo"/>
        <c:crossAx val="86142976"/>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18-35</c:v>
                </c:pt>
              </c:strCache>
            </c:strRef>
          </c:tx>
          <c:invertIfNegative val="0"/>
          <c:dLbls>
            <c:showLegendKey val="0"/>
            <c:showVal val="1"/>
            <c:showCatName val="0"/>
            <c:showSerName val="0"/>
            <c:showPercent val="0"/>
            <c:showBubbleSize val="0"/>
            <c:showLeaderLines val="0"/>
          </c:dLbls>
          <c:cat>
            <c:strRef>
              <c:f>Sheet1!$B$14:$B$17</c:f>
              <c:strCache>
                <c:ptCount val="4"/>
                <c:pt idx="0">
                  <c:v>COLABORACIÓN   PÚBLICO-PRIVADO</c:v>
                </c:pt>
                <c:pt idx="1">
                  <c:v>DEPENDE DEL SECTOR PRIVADO</c:v>
                </c:pt>
                <c:pt idx="2">
                  <c:v>DEPENDE DEL SECTOR PÚBLICCO</c:v>
                </c:pt>
                <c:pt idx="3">
                  <c:v>NS - NR</c:v>
                </c:pt>
              </c:strCache>
            </c:strRef>
          </c:cat>
          <c:val>
            <c:numRef>
              <c:f>Sheet1!$C$14:$C$17</c:f>
              <c:numCache>
                <c:formatCode>###0.0%</c:formatCode>
                <c:ptCount val="4"/>
                <c:pt idx="0">
                  <c:v>0.68085106382978722</c:v>
                </c:pt>
                <c:pt idx="1">
                  <c:v>0.10106382978723402</c:v>
                </c:pt>
                <c:pt idx="2">
                  <c:v>0.20744680851063829</c:v>
                </c:pt>
                <c:pt idx="3">
                  <c:v>1.0638297872340425E-2</c:v>
                </c:pt>
              </c:numCache>
            </c:numRef>
          </c:val>
        </c:ser>
        <c:ser>
          <c:idx val="1"/>
          <c:order val="1"/>
          <c:tx>
            <c:strRef>
              <c:f>Sheet1!$D$13</c:f>
              <c:strCache>
                <c:ptCount val="1"/>
                <c:pt idx="0">
                  <c:v>36-55</c:v>
                </c:pt>
              </c:strCache>
            </c:strRef>
          </c:tx>
          <c:invertIfNegative val="0"/>
          <c:dLbls>
            <c:showLegendKey val="0"/>
            <c:showVal val="1"/>
            <c:showCatName val="0"/>
            <c:showSerName val="0"/>
            <c:showPercent val="0"/>
            <c:showBubbleSize val="0"/>
            <c:showLeaderLines val="0"/>
          </c:dLbls>
          <c:cat>
            <c:strRef>
              <c:f>Sheet1!$B$14:$B$17</c:f>
              <c:strCache>
                <c:ptCount val="4"/>
                <c:pt idx="0">
                  <c:v>COLABORACIÓN   PÚBLICO-PRIVADO</c:v>
                </c:pt>
                <c:pt idx="1">
                  <c:v>DEPENDE DEL SECTOR PRIVADO</c:v>
                </c:pt>
                <c:pt idx="2">
                  <c:v>DEPENDE DEL SECTOR PÚBLICCO</c:v>
                </c:pt>
                <c:pt idx="3">
                  <c:v>NS - NR</c:v>
                </c:pt>
              </c:strCache>
            </c:strRef>
          </c:cat>
          <c:val>
            <c:numRef>
              <c:f>Sheet1!$D$14:$D$17</c:f>
              <c:numCache>
                <c:formatCode>###0.0%</c:formatCode>
                <c:ptCount val="4"/>
                <c:pt idx="0">
                  <c:v>0.66120218579234968</c:v>
                </c:pt>
                <c:pt idx="1">
                  <c:v>0.10382513661202186</c:v>
                </c:pt>
                <c:pt idx="2">
                  <c:v>0.22404371584699453</c:v>
                </c:pt>
                <c:pt idx="3">
                  <c:v>1.0928961748633882E-2</c:v>
                </c:pt>
              </c:numCache>
            </c:numRef>
          </c:val>
        </c:ser>
        <c:ser>
          <c:idx val="2"/>
          <c:order val="2"/>
          <c:tx>
            <c:strRef>
              <c:f>Sheet1!$E$13</c:f>
              <c:strCache>
                <c:ptCount val="1"/>
                <c:pt idx="0">
                  <c:v>56+</c:v>
                </c:pt>
              </c:strCache>
            </c:strRef>
          </c:tx>
          <c:invertIfNegative val="0"/>
          <c:dLbls>
            <c:showLegendKey val="0"/>
            <c:showVal val="1"/>
            <c:showCatName val="0"/>
            <c:showSerName val="0"/>
            <c:showPercent val="0"/>
            <c:showBubbleSize val="0"/>
            <c:showLeaderLines val="0"/>
          </c:dLbls>
          <c:cat>
            <c:strRef>
              <c:f>Sheet1!$B$14:$B$17</c:f>
              <c:strCache>
                <c:ptCount val="4"/>
                <c:pt idx="0">
                  <c:v>COLABORACIÓN   PÚBLICO-PRIVADO</c:v>
                </c:pt>
                <c:pt idx="1">
                  <c:v>DEPENDE DEL SECTOR PRIVADO</c:v>
                </c:pt>
                <c:pt idx="2">
                  <c:v>DEPENDE DEL SECTOR PÚBLICCO</c:v>
                </c:pt>
                <c:pt idx="3">
                  <c:v>NS - NR</c:v>
                </c:pt>
              </c:strCache>
            </c:strRef>
          </c:cat>
          <c:val>
            <c:numRef>
              <c:f>Sheet1!$E$14:$E$17</c:f>
              <c:numCache>
                <c:formatCode>###0.0%</c:formatCode>
                <c:ptCount val="4"/>
                <c:pt idx="0">
                  <c:v>0.71755725190839703</c:v>
                </c:pt>
                <c:pt idx="1">
                  <c:v>9.160305343511449E-2</c:v>
                </c:pt>
                <c:pt idx="2">
                  <c:v>0.18320610687022898</c:v>
                </c:pt>
                <c:pt idx="3" formatCode="####.0%">
                  <c:v>7.6335877862595417E-3</c:v>
                </c:pt>
              </c:numCache>
            </c:numRef>
          </c:val>
        </c:ser>
        <c:dLbls>
          <c:showLegendKey val="0"/>
          <c:showVal val="0"/>
          <c:showCatName val="0"/>
          <c:showSerName val="0"/>
          <c:showPercent val="0"/>
          <c:showBubbleSize val="0"/>
        </c:dLbls>
        <c:gapWidth val="150"/>
        <c:axId val="96339456"/>
        <c:axId val="96341376"/>
      </c:barChart>
      <c:catAx>
        <c:axId val="96339456"/>
        <c:scaling>
          <c:orientation val="minMax"/>
        </c:scaling>
        <c:delete val="0"/>
        <c:axPos val="b"/>
        <c:majorTickMark val="out"/>
        <c:minorTickMark val="none"/>
        <c:tickLblPos val="nextTo"/>
        <c:crossAx val="96341376"/>
        <c:crosses val="autoZero"/>
        <c:auto val="1"/>
        <c:lblAlgn val="ctr"/>
        <c:lblOffset val="100"/>
        <c:noMultiLvlLbl val="0"/>
      </c:catAx>
      <c:valAx>
        <c:axId val="96341376"/>
        <c:scaling>
          <c:orientation val="minMax"/>
        </c:scaling>
        <c:delete val="0"/>
        <c:axPos val="l"/>
        <c:numFmt formatCode="###0.0%" sourceLinked="1"/>
        <c:majorTickMark val="out"/>
        <c:minorTickMark val="none"/>
        <c:tickLblPos val="nextTo"/>
        <c:crossAx val="96339456"/>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chemeClr val="accent2"/>
              </a:solidFill>
            </c:spPr>
          </c:dPt>
          <c:dPt>
            <c:idx val="1"/>
            <c:bubble3D val="0"/>
            <c:spPr>
              <a:solidFill>
                <a:schemeClr val="accent1"/>
              </a:solidFill>
            </c:spPr>
          </c:dPt>
          <c:dLbls>
            <c:dLbl>
              <c:idx val="0"/>
              <c:layout>
                <c:manualLayout>
                  <c:x val="0.10386191657717044"/>
                  <c:y val="6.9970836302349571E-2"/>
                </c:manualLayout>
              </c:layout>
              <c:dLblPos val="bestFit"/>
              <c:showLegendKey val="0"/>
              <c:showVal val="1"/>
              <c:showCatName val="1"/>
              <c:showSerName val="0"/>
              <c:showPercent val="0"/>
              <c:showBubbleSize val="0"/>
              <c:separator>
</c:separator>
            </c:dLbl>
            <c:dLbl>
              <c:idx val="2"/>
              <c:layout>
                <c:manualLayout>
                  <c:x val="-6.2709081706970829E-2"/>
                  <c:y val="4.3315279615740214E-2"/>
                </c:manualLayout>
              </c:layout>
              <c:dLblPos val="bestFit"/>
              <c:showLegendKey val="0"/>
              <c:showVal val="1"/>
              <c:showCatName val="1"/>
              <c:showSerName val="0"/>
              <c:showPercent val="0"/>
              <c:showBubbleSize val="0"/>
              <c:separator>
</c:separator>
            </c:dLbl>
            <c:txPr>
              <a:bodyPr/>
              <a:lstStyle/>
              <a:p>
                <a:pPr>
                  <a:defRPr sz="1200" b="1"/>
                </a:pPr>
                <a:endParaRPr lang="es-CL"/>
              </a:p>
            </c:txPr>
            <c:dLblPos val="outEnd"/>
            <c:showLegendKey val="0"/>
            <c:showVal val="1"/>
            <c:showCatName val="1"/>
            <c:showSerName val="0"/>
            <c:showPercent val="0"/>
            <c:showBubbleSize val="0"/>
            <c:separator>
</c:separator>
            <c:showLeaderLines val="1"/>
          </c:dLbls>
          <c:cat>
            <c:strRef>
              <c:f>Sheet1!$B$10:$B$12</c:f>
              <c:strCache>
                <c:ptCount val="3"/>
                <c:pt idx="0">
                  <c:v>SIN  DIÁLOGO</c:v>
                </c:pt>
                <c:pt idx="1">
                  <c:v>CON DIÁLOGO</c:v>
                </c:pt>
                <c:pt idx="2">
                  <c:v>NS - NR</c:v>
                </c:pt>
              </c:strCache>
            </c:strRef>
          </c:cat>
          <c:val>
            <c:numRef>
              <c:f>Sheet1!$C$10:$C$12</c:f>
              <c:numCache>
                <c:formatCode>###0.0</c:formatCode>
                <c:ptCount val="3"/>
                <c:pt idx="0">
                  <c:v>12.350597609561753</c:v>
                </c:pt>
                <c:pt idx="1">
                  <c:v>83.665338645418331</c:v>
                </c:pt>
                <c:pt idx="2">
                  <c:v>3.9840637450199203</c:v>
                </c:pt>
              </c:numCache>
            </c:numRef>
          </c:val>
        </c:ser>
        <c:dLbls>
          <c:showLegendKey val="0"/>
          <c:showVal val="0"/>
          <c:showCatName val="0"/>
          <c:showSerName val="0"/>
          <c:showPercent val="0"/>
          <c:showBubbleSize val="0"/>
          <c:showLeaderLines val="1"/>
        </c:dLbls>
      </c:pie3DChart>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p.11!$A$5</c:f>
              <c:strCache>
                <c:ptCount val="1"/>
                <c:pt idx="0">
                  <c:v>SIN DIALOGO</c:v>
                </c:pt>
              </c:strCache>
            </c:strRef>
          </c:tx>
          <c:marker>
            <c:symbol val="none"/>
          </c:marker>
          <c:dLbls>
            <c:showLegendKey val="0"/>
            <c:showVal val="1"/>
            <c:showCatName val="0"/>
            <c:showSerName val="0"/>
            <c:showPercent val="0"/>
            <c:showBubbleSize val="0"/>
            <c:showLeaderLines val="0"/>
          </c:dLbls>
          <c:cat>
            <c:numRef>
              <c:f>p.11!$B$4:$H$4</c:f>
              <c:numCache>
                <c:formatCode>mmm\-yy</c:formatCode>
                <c:ptCount val="7"/>
                <c:pt idx="0">
                  <c:v>42005</c:v>
                </c:pt>
                <c:pt idx="1">
                  <c:v>42095</c:v>
                </c:pt>
                <c:pt idx="2">
                  <c:v>42186</c:v>
                </c:pt>
                <c:pt idx="3">
                  <c:v>42278</c:v>
                </c:pt>
                <c:pt idx="4">
                  <c:v>42370</c:v>
                </c:pt>
                <c:pt idx="5">
                  <c:v>42461</c:v>
                </c:pt>
                <c:pt idx="6">
                  <c:v>42552</c:v>
                </c:pt>
              </c:numCache>
            </c:numRef>
          </c:cat>
          <c:val>
            <c:numRef>
              <c:f>p.11!$B$5:$H$5</c:f>
              <c:numCache>
                <c:formatCode>0.0%</c:formatCode>
                <c:ptCount val="7"/>
                <c:pt idx="0">
                  <c:v>0.11067193675889328</c:v>
                </c:pt>
                <c:pt idx="1">
                  <c:v>0.13186679282868533</c:v>
                </c:pt>
                <c:pt idx="2">
                  <c:v>6.3743556904518994E-2</c:v>
                </c:pt>
                <c:pt idx="3">
                  <c:v>0.105577689243028</c:v>
                </c:pt>
                <c:pt idx="4">
                  <c:v>0.12586191620845499</c:v>
                </c:pt>
                <c:pt idx="5">
                  <c:v>0.104</c:v>
                </c:pt>
                <c:pt idx="6">
                  <c:v>0.124</c:v>
                </c:pt>
              </c:numCache>
            </c:numRef>
          </c:val>
          <c:smooth val="0"/>
        </c:ser>
        <c:ser>
          <c:idx val="1"/>
          <c:order val="1"/>
          <c:tx>
            <c:strRef>
              <c:f>p.11!$A$6</c:f>
              <c:strCache>
                <c:ptCount val="1"/>
                <c:pt idx="0">
                  <c:v>CON DIALOGO</c:v>
                </c:pt>
              </c:strCache>
            </c:strRef>
          </c:tx>
          <c:marker>
            <c:symbol val="none"/>
          </c:marker>
          <c:dLbls>
            <c:showLegendKey val="0"/>
            <c:showVal val="1"/>
            <c:showCatName val="0"/>
            <c:showSerName val="0"/>
            <c:showPercent val="0"/>
            <c:showBubbleSize val="0"/>
            <c:showLeaderLines val="0"/>
          </c:dLbls>
          <c:cat>
            <c:numRef>
              <c:f>p.11!$B$4:$H$4</c:f>
              <c:numCache>
                <c:formatCode>mmm\-yy</c:formatCode>
                <c:ptCount val="7"/>
                <c:pt idx="0">
                  <c:v>42005</c:v>
                </c:pt>
                <c:pt idx="1">
                  <c:v>42095</c:v>
                </c:pt>
                <c:pt idx="2">
                  <c:v>42186</c:v>
                </c:pt>
                <c:pt idx="3">
                  <c:v>42278</c:v>
                </c:pt>
                <c:pt idx="4">
                  <c:v>42370</c:v>
                </c:pt>
                <c:pt idx="5">
                  <c:v>42461</c:v>
                </c:pt>
                <c:pt idx="6">
                  <c:v>42552</c:v>
                </c:pt>
              </c:numCache>
            </c:numRef>
          </c:cat>
          <c:val>
            <c:numRef>
              <c:f>p.11!$B$6:$H$6</c:f>
              <c:numCache>
                <c:formatCode>0.0%</c:formatCode>
                <c:ptCount val="7"/>
                <c:pt idx="0">
                  <c:v>0.86956521739130432</c:v>
                </c:pt>
                <c:pt idx="1">
                  <c:v>0.82345637450199172</c:v>
                </c:pt>
                <c:pt idx="2">
                  <c:v>0.898785193865696</c:v>
                </c:pt>
                <c:pt idx="3">
                  <c:v>0.86454183266932305</c:v>
                </c:pt>
                <c:pt idx="4">
                  <c:v>0.84278100363376196</c:v>
                </c:pt>
                <c:pt idx="5">
                  <c:v>0.88200000000000001</c:v>
                </c:pt>
                <c:pt idx="6">
                  <c:v>0.83700000000000008</c:v>
                </c:pt>
              </c:numCache>
            </c:numRef>
          </c:val>
          <c:smooth val="0"/>
        </c:ser>
        <c:dLbls>
          <c:showLegendKey val="0"/>
          <c:showVal val="0"/>
          <c:showCatName val="0"/>
          <c:showSerName val="0"/>
          <c:showPercent val="0"/>
          <c:showBubbleSize val="0"/>
        </c:dLbls>
        <c:marker val="1"/>
        <c:smooth val="0"/>
        <c:axId val="96375552"/>
        <c:axId val="96393856"/>
      </c:lineChart>
      <c:dateAx>
        <c:axId val="96375552"/>
        <c:scaling>
          <c:orientation val="minMax"/>
        </c:scaling>
        <c:delete val="0"/>
        <c:axPos val="b"/>
        <c:numFmt formatCode="mmm\-yy" sourceLinked="1"/>
        <c:majorTickMark val="out"/>
        <c:minorTickMark val="none"/>
        <c:tickLblPos val="nextTo"/>
        <c:crossAx val="96393856"/>
        <c:crosses val="autoZero"/>
        <c:auto val="1"/>
        <c:lblOffset val="100"/>
        <c:baseTimeUnit val="months"/>
      </c:dateAx>
      <c:valAx>
        <c:axId val="96393856"/>
        <c:scaling>
          <c:orientation val="minMax"/>
        </c:scaling>
        <c:delete val="0"/>
        <c:axPos val="l"/>
        <c:numFmt formatCode="0.0%" sourceLinked="1"/>
        <c:majorTickMark val="out"/>
        <c:minorTickMark val="none"/>
        <c:tickLblPos val="nextTo"/>
        <c:crossAx val="96375552"/>
        <c:crosses val="autoZero"/>
        <c:crossBetween val="between"/>
      </c:valAx>
      <c:spPr>
        <a:noFill/>
        <a:ln w="25400">
          <a:noFill/>
        </a:ln>
      </c:spPr>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Sheet1!$C$12</c:f>
              <c:strCache>
                <c:ptCount val="1"/>
                <c:pt idx="0">
                  <c:v>HOMBRE</c:v>
                </c:pt>
              </c:strCache>
            </c:strRef>
          </c:tx>
          <c:invertIfNegative val="0"/>
          <c:dLbls>
            <c:showLegendKey val="0"/>
            <c:showVal val="1"/>
            <c:showCatName val="0"/>
            <c:showSerName val="0"/>
            <c:showPercent val="0"/>
            <c:showBubbleSize val="0"/>
            <c:showLeaderLines val="0"/>
          </c:dLbls>
          <c:cat>
            <c:strRef>
              <c:f>Sheet1!$B$13:$B$15</c:f>
              <c:strCache>
                <c:ptCount val="3"/>
                <c:pt idx="0">
                  <c:v>SIN  DIÁLOGO</c:v>
                </c:pt>
                <c:pt idx="1">
                  <c:v>CON DIÁLOGO</c:v>
                </c:pt>
                <c:pt idx="2">
                  <c:v>NS - NR</c:v>
                </c:pt>
              </c:strCache>
            </c:strRef>
          </c:cat>
          <c:val>
            <c:numRef>
              <c:f>Sheet1!$C$13:$C$15</c:f>
              <c:numCache>
                <c:formatCode>###0.0%</c:formatCode>
                <c:ptCount val="3"/>
                <c:pt idx="0">
                  <c:v>0.10121457489878542</c:v>
                </c:pt>
                <c:pt idx="1">
                  <c:v>0.8502024291497976</c:v>
                </c:pt>
                <c:pt idx="2">
                  <c:v>4.8582995951416998E-2</c:v>
                </c:pt>
              </c:numCache>
            </c:numRef>
          </c:val>
        </c:ser>
        <c:ser>
          <c:idx val="1"/>
          <c:order val="1"/>
          <c:tx>
            <c:strRef>
              <c:f>Sheet1!$D$12</c:f>
              <c:strCache>
                <c:ptCount val="1"/>
                <c:pt idx="0">
                  <c:v>MUJER</c:v>
                </c:pt>
              </c:strCache>
            </c:strRef>
          </c:tx>
          <c:invertIfNegative val="0"/>
          <c:dLbls>
            <c:showLegendKey val="0"/>
            <c:showVal val="1"/>
            <c:showCatName val="0"/>
            <c:showSerName val="0"/>
            <c:showPercent val="0"/>
            <c:showBubbleSize val="0"/>
            <c:showLeaderLines val="0"/>
          </c:dLbls>
          <c:cat>
            <c:strRef>
              <c:f>Sheet1!$B$13:$B$15</c:f>
              <c:strCache>
                <c:ptCount val="3"/>
                <c:pt idx="0">
                  <c:v>SIN  DIÁLOGO</c:v>
                </c:pt>
                <c:pt idx="1">
                  <c:v>CON DIÁLOGO</c:v>
                </c:pt>
                <c:pt idx="2">
                  <c:v>NS - NR</c:v>
                </c:pt>
              </c:strCache>
            </c:strRef>
          </c:cat>
          <c:val>
            <c:numRef>
              <c:f>Sheet1!$D$13:$D$15</c:f>
              <c:numCache>
                <c:formatCode>###0.0%</c:formatCode>
                <c:ptCount val="3"/>
                <c:pt idx="0">
                  <c:v>0.14509803921568629</c:v>
                </c:pt>
                <c:pt idx="1">
                  <c:v>0.82352941176470584</c:v>
                </c:pt>
                <c:pt idx="2">
                  <c:v>3.1372549019607843E-2</c:v>
                </c:pt>
              </c:numCache>
            </c:numRef>
          </c:val>
        </c:ser>
        <c:dLbls>
          <c:showLegendKey val="0"/>
          <c:showVal val="0"/>
          <c:showCatName val="0"/>
          <c:showSerName val="0"/>
          <c:showPercent val="0"/>
          <c:showBubbleSize val="0"/>
        </c:dLbls>
        <c:gapWidth val="150"/>
        <c:axId val="73207168"/>
        <c:axId val="96387456"/>
      </c:barChart>
      <c:catAx>
        <c:axId val="73207168"/>
        <c:scaling>
          <c:orientation val="minMax"/>
        </c:scaling>
        <c:delete val="0"/>
        <c:axPos val="b"/>
        <c:majorTickMark val="out"/>
        <c:minorTickMark val="none"/>
        <c:tickLblPos val="nextTo"/>
        <c:crossAx val="96387456"/>
        <c:crosses val="autoZero"/>
        <c:auto val="1"/>
        <c:lblAlgn val="ctr"/>
        <c:lblOffset val="100"/>
        <c:noMultiLvlLbl val="0"/>
      </c:catAx>
      <c:valAx>
        <c:axId val="96387456"/>
        <c:scaling>
          <c:orientation val="minMax"/>
        </c:scaling>
        <c:delete val="0"/>
        <c:axPos val="l"/>
        <c:numFmt formatCode="###0.0%" sourceLinked="1"/>
        <c:majorTickMark val="out"/>
        <c:minorTickMark val="none"/>
        <c:tickLblPos val="nextTo"/>
        <c:crossAx val="73207168"/>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p.1!$A$5</c:f>
              <c:strCache>
                <c:ptCount val="1"/>
                <c:pt idx="0">
                  <c:v>BUENA Y MUY BUENA</c:v>
                </c:pt>
              </c:strCache>
            </c:strRef>
          </c:tx>
          <c:marker>
            <c:symbol val="none"/>
          </c:marker>
          <c:dLbls>
            <c:showLegendKey val="0"/>
            <c:showVal val="1"/>
            <c:showCatName val="0"/>
            <c:showSerName val="0"/>
            <c:showPercent val="0"/>
            <c:showBubbleSize val="0"/>
            <c:showLeaderLines val="0"/>
          </c:dLbls>
          <c:cat>
            <c:numRef>
              <c:f>p.1!$B$4:$H$4</c:f>
              <c:numCache>
                <c:formatCode>mmm\-yy</c:formatCode>
                <c:ptCount val="7"/>
                <c:pt idx="0">
                  <c:v>42005</c:v>
                </c:pt>
                <c:pt idx="1">
                  <c:v>42095</c:v>
                </c:pt>
                <c:pt idx="2">
                  <c:v>42186</c:v>
                </c:pt>
                <c:pt idx="3">
                  <c:v>42278</c:v>
                </c:pt>
                <c:pt idx="4">
                  <c:v>42370</c:v>
                </c:pt>
                <c:pt idx="5">
                  <c:v>42461</c:v>
                </c:pt>
                <c:pt idx="6">
                  <c:v>42552</c:v>
                </c:pt>
              </c:numCache>
            </c:numRef>
          </c:cat>
          <c:val>
            <c:numRef>
              <c:f>p.1!$B$5:$H$5</c:f>
              <c:numCache>
                <c:formatCode>0.0%</c:formatCode>
                <c:ptCount val="7"/>
                <c:pt idx="0">
                  <c:v>3.5573122529644313E-2</c:v>
                </c:pt>
                <c:pt idx="1">
                  <c:v>1.1636772908366535E-2</c:v>
                </c:pt>
                <c:pt idx="2">
                  <c:v>2.195406461809099E-2</c:v>
                </c:pt>
                <c:pt idx="3">
                  <c:v>1.39442231075697E-2</c:v>
                </c:pt>
                <c:pt idx="4">
                  <c:v>2.6846526165433142E-2</c:v>
                </c:pt>
                <c:pt idx="5">
                  <c:v>3.2000000000000001E-2</c:v>
                </c:pt>
                <c:pt idx="6">
                  <c:v>0.04</c:v>
                </c:pt>
              </c:numCache>
            </c:numRef>
          </c:val>
          <c:smooth val="0"/>
        </c:ser>
        <c:ser>
          <c:idx val="1"/>
          <c:order val="1"/>
          <c:tx>
            <c:strRef>
              <c:f>p.1!$A$6</c:f>
              <c:strCache>
                <c:ptCount val="1"/>
                <c:pt idx="0">
                  <c:v>REGULAR</c:v>
                </c:pt>
              </c:strCache>
            </c:strRef>
          </c:tx>
          <c:marker>
            <c:symbol val="none"/>
          </c:marker>
          <c:dLbls>
            <c:showLegendKey val="0"/>
            <c:showVal val="1"/>
            <c:showCatName val="0"/>
            <c:showSerName val="0"/>
            <c:showPercent val="0"/>
            <c:showBubbleSize val="0"/>
            <c:showLeaderLines val="0"/>
          </c:dLbls>
          <c:cat>
            <c:numRef>
              <c:f>p.1!$B$4:$H$4</c:f>
              <c:numCache>
                <c:formatCode>mmm\-yy</c:formatCode>
                <c:ptCount val="7"/>
                <c:pt idx="0">
                  <c:v>42005</c:v>
                </c:pt>
                <c:pt idx="1">
                  <c:v>42095</c:v>
                </c:pt>
                <c:pt idx="2">
                  <c:v>42186</c:v>
                </c:pt>
                <c:pt idx="3">
                  <c:v>42278</c:v>
                </c:pt>
                <c:pt idx="4">
                  <c:v>42370</c:v>
                </c:pt>
                <c:pt idx="5">
                  <c:v>42461</c:v>
                </c:pt>
                <c:pt idx="6">
                  <c:v>42552</c:v>
                </c:pt>
              </c:numCache>
            </c:numRef>
          </c:cat>
          <c:val>
            <c:numRef>
              <c:f>p.1!$B$6:$H$6</c:f>
              <c:numCache>
                <c:formatCode>0.0%</c:formatCode>
                <c:ptCount val="7"/>
                <c:pt idx="0">
                  <c:v>0.26482213438735203</c:v>
                </c:pt>
                <c:pt idx="1">
                  <c:v>0.2131645219123508</c:v>
                </c:pt>
                <c:pt idx="2">
                  <c:v>0.16919563693833101</c:v>
                </c:pt>
                <c:pt idx="3">
                  <c:v>0.17529880478087601</c:v>
                </c:pt>
                <c:pt idx="4">
                  <c:v>0.18531610977568</c:v>
                </c:pt>
                <c:pt idx="5">
                  <c:v>0.29199999999999998</c:v>
                </c:pt>
                <c:pt idx="6">
                  <c:v>0.157</c:v>
                </c:pt>
              </c:numCache>
            </c:numRef>
          </c:val>
          <c:smooth val="0"/>
        </c:ser>
        <c:ser>
          <c:idx val="2"/>
          <c:order val="2"/>
          <c:tx>
            <c:strRef>
              <c:f>p.1!$A$7</c:f>
              <c:strCache>
                <c:ptCount val="1"/>
                <c:pt idx="0">
                  <c:v>MALA Y MUY MALA </c:v>
                </c:pt>
              </c:strCache>
            </c:strRef>
          </c:tx>
          <c:marker>
            <c:symbol val="none"/>
          </c:marker>
          <c:dLbls>
            <c:txPr>
              <a:bodyPr/>
              <a:lstStyle/>
              <a:p>
                <a:pPr>
                  <a:defRPr sz="1000"/>
                </a:pPr>
                <a:endParaRPr lang="es-CL"/>
              </a:p>
            </c:txPr>
            <c:showLegendKey val="0"/>
            <c:showVal val="1"/>
            <c:showCatName val="0"/>
            <c:showSerName val="0"/>
            <c:showPercent val="0"/>
            <c:showBubbleSize val="0"/>
            <c:showLeaderLines val="0"/>
          </c:dLbls>
          <c:cat>
            <c:numRef>
              <c:f>p.1!$B$4:$H$4</c:f>
              <c:numCache>
                <c:formatCode>mmm\-yy</c:formatCode>
                <c:ptCount val="7"/>
                <c:pt idx="0">
                  <c:v>42005</c:v>
                </c:pt>
                <c:pt idx="1">
                  <c:v>42095</c:v>
                </c:pt>
                <c:pt idx="2">
                  <c:v>42186</c:v>
                </c:pt>
                <c:pt idx="3">
                  <c:v>42278</c:v>
                </c:pt>
                <c:pt idx="4">
                  <c:v>42370</c:v>
                </c:pt>
                <c:pt idx="5">
                  <c:v>42461</c:v>
                </c:pt>
                <c:pt idx="6">
                  <c:v>42552</c:v>
                </c:pt>
              </c:numCache>
            </c:numRef>
          </c:cat>
          <c:val>
            <c:numRef>
              <c:f>p.1!$B$7:$H$7</c:f>
              <c:numCache>
                <c:formatCode>0.0%</c:formatCode>
                <c:ptCount val="7"/>
                <c:pt idx="0">
                  <c:v>0.66798418972332008</c:v>
                </c:pt>
                <c:pt idx="1">
                  <c:v>0.7439550597609581</c:v>
                </c:pt>
                <c:pt idx="2">
                  <c:v>0.78495902154317199</c:v>
                </c:pt>
                <c:pt idx="3">
                  <c:v>0.78286852589641398</c:v>
                </c:pt>
                <c:pt idx="4">
                  <c:v>0.76675197912981297</c:v>
                </c:pt>
                <c:pt idx="5">
                  <c:v>0.65600000000000003</c:v>
                </c:pt>
                <c:pt idx="6">
                  <c:v>0.78299999999999992</c:v>
                </c:pt>
              </c:numCache>
            </c:numRef>
          </c:val>
          <c:smooth val="0"/>
        </c:ser>
        <c:dLbls>
          <c:showLegendKey val="0"/>
          <c:showVal val="0"/>
          <c:showCatName val="0"/>
          <c:showSerName val="0"/>
          <c:showPercent val="0"/>
          <c:showBubbleSize val="0"/>
        </c:dLbls>
        <c:marker val="1"/>
        <c:smooth val="0"/>
        <c:axId val="154845568"/>
        <c:axId val="154847104"/>
      </c:lineChart>
      <c:dateAx>
        <c:axId val="154845568"/>
        <c:scaling>
          <c:orientation val="minMax"/>
        </c:scaling>
        <c:delete val="0"/>
        <c:axPos val="b"/>
        <c:numFmt formatCode="mmm\-yy" sourceLinked="1"/>
        <c:majorTickMark val="out"/>
        <c:minorTickMark val="none"/>
        <c:tickLblPos val="nextTo"/>
        <c:crossAx val="154847104"/>
        <c:crosses val="autoZero"/>
        <c:auto val="0"/>
        <c:lblOffset val="100"/>
        <c:baseTimeUnit val="months"/>
      </c:dateAx>
      <c:valAx>
        <c:axId val="154847104"/>
        <c:scaling>
          <c:orientation val="minMax"/>
          <c:max val="0.9"/>
          <c:min val="0"/>
        </c:scaling>
        <c:delete val="0"/>
        <c:axPos val="l"/>
        <c:numFmt formatCode="0.0%" sourceLinked="1"/>
        <c:majorTickMark val="out"/>
        <c:minorTickMark val="none"/>
        <c:tickLblPos val="nextTo"/>
        <c:crossAx val="154845568"/>
        <c:crossesAt val="42005"/>
        <c:crossBetween val="midCat"/>
        <c:majorUnit val="0.1"/>
        <c:minorUnit val="2.0000000000000004E-2"/>
      </c:valAx>
    </c:plotArea>
    <c:legend>
      <c:legendPos val="t"/>
      <c:layout/>
      <c:overlay val="0"/>
      <c:txPr>
        <a:bodyPr/>
        <a:lstStyle/>
        <a:p>
          <a:pPr>
            <a:defRPr sz="1200" b="1"/>
          </a:pPr>
          <a:endParaRPr lang="es-CL"/>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18-35</c:v>
                </c:pt>
              </c:strCache>
            </c:strRef>
          </c:tx>
          <c:spPr>
            <a:solidFill>
              <a:schemeClr val="accent2"/>
            </a:solidFill>
          </c:spPr>
          <c:invertIfNegative val="0"/>
          <c:dLbls>
            <c:showLegendKey val="0"/>
            <c:showVal val="1"/>
            <c:showCatName val="0"/>
            <c:showSerName val="0"/>
            <c:showPercent val="0"/>
            <c:showBubbleSize val="0"/>
            <c:showLeaderLines val="0"/>
          </c:dLbls>
          <c:cat>
            <c:strRef>
              <c:f>Sheet1!$B$14:$B$16</c:f>
              <c:strCache>
                <c:ptCount val="3"/>
                <c:pt idx="0">
                  <c:v>SIN  DIÁLOGO</c:v>
                </c:pt>
                <c:pt idx="1">
                  <c:v>CON DIÁLOGO</c:v>
                </c:pt>
                <c:pt idx="2">
                  <c:v>NS - NR</c:v>
                </c:pt>
              </c:strCache>
            </c:strRef>
          </c:cat>
          <c:val>
            <c:numRef>
              <c:f>Sheet1!$C$14:$C$16</c:f>
              <c:numCache>
                <c:formatCode>###0.0%</c:formatCode>
                <c:ptCount val="3"/>
                <c:pt idx="0">
                  <c:v>0.13297872340425532</c:v>
                </c:pt>
                <c:pt idx="1">
                  <c:v>0.84042553191489366</c:v>
                </c:pt>
                <c:pt idx="2">
                  <c:v>2.6595744680851064E-2</c:v>
                </c:pt>
              </c:numCache>
            </c:numRef>
          </c:val>
        </c:ser>
        <c:ser>
          <c:idx val="1"/>
          <c:order val="1"/>
          <c:tx>
            <c:strRef>
              <c:f>Sheet1!$D$13</c:f>
              <c:strCache>
                <c:ptCount val="1"/>
                <c:pt idx="0">
                  <c:v>36-55</c:v>
                </c:pt>
              </c:strCache>
            </c:strRef>
          </c:tx>
          <c:spPr>
            <a:solidFill>
              <a:schemeClr val="accent1"/>
            </a:solidFill>
          </c:spPr>
          <c:invertIfNegative val="0"/>
          <c:dLbls>
            <c:showLegendKey val="0"/>
            <c:showVal val="1"/>
            <c:showCatName val="0"/>
            <c:showSerName val="0"/>
            <c:showPercent val="0"/>
            <c:showBubbleSize val="0"/>
            <c:showLeaderLines val="0"/>
          </c:dLbls>
          <c:cat>
            <c:strRef>
              <c:f>Sheet1!$B$14:$B$16</c:f>
              <c:strCache>
                <c:ptCount val="3"/>
                <c:pt idx="0">
                  <c:v>SIN  DIÁLOGO</c:v>
                </c:pt>
                <c:pt idx="1">
                  <c:v>CON DIÁLOGO</c:v>
                </c:pt>
                <c:pt idx="2">
                  <c:v>NS - NR</c:v>
                </c:pt>
              </c:strCache>
            </c:strRef>
          </c:cat>
          <c:val>
            <c:numRef>
              <c:f>Sheet1!$D$14:$D$16</c:f>
              <c:numCache>
                <c:formatCode>###0.0%</c:formatCode>
                <c:ptCount val="3"/>
                <c:pt idx="0">
                  <c:v>7.1038251366120214E-2</c:v>
                </c:pt>
                <c:pt idx="1">
                  <c:v>0.86338797814207657</c:v>
                </c:pt>
                <c:pt idx="2">
                  <c:v>6.5573770491803282E-2</c:v>
                </c:pt>
              </c:numCache>
            </c:numRef>
          </c:val>
        </c:ser>
        <c:ser>
          <c:idx val="2"/>
          <c:order val="2"/>
          <c:tx>
            <c:strRef>
              <c:f>Sheet1!$E$13</c:f>
              <c:strCache>
                <c:ptCount val="1"/>
                <c:pt idx="0">
                  <c:v>56+</c:v>
                </c:pt>
              </c:strCache>
            </c:strRef>
          </c:tx>
          <c:invertIfNegative val="0"/>
          <c:dLbls>
            <c:showLegendKey val="0"/>
            <c:showVal val="1"/>
            <c:showCatName val="0"/>
            <c:showSerName val="0"/>
            <c:showPercent val="0"/>
            <c:showBubbleSize val="0"/>
            <c:showLeaderLines val="0"/>
          </c:dLbls>
          <c:cat>
            <c:strRef>
              <c:f>Sheet1!$B$14:$B$16</c:f>
              <c:strCache>
                <c:ptCount val="3"/>
                <c:pt idx="0">
                  <c:v>SIN  DIÁLOGO</c:v>
                </c:pt>
                <c:pt idx="1">
                  <c:v>CON DIÁLOGO</c:v>
                </c:pt>
                <c:pt idx="2">
                  <c:v>NS - NR</c:v>
                </c:pt>
              </c:strCache>
            </c:strRef>
          </c:cat>
          <c:val>
            <c:numRef>
              <c:f>Sheet1!$E$14:$E$16</c:f>
              <c:numCache>
                <c:formatCode>###0.0%</c:formatCode>
                <c:ptCount val="3"/>
                <c:pt idx="0">
                  <c:v>0.18320610687022898</c:v>
                </c:pt>
                <c:pt idx="1">
                  <c:v>0.79389312977099236</c:v>
                </c:pt>
                <c:pt idx="2">
                  <c:v>2.2900763358778622E-2</c:v>
                </c:pt>
              </c:numCache>
            </c:numRef>
          </c:val>
        </c:ser>
        <c:dLbls>
          <c:showLegendKey val="0"/>
          <c:showVal val="0"/>
          <c:showCatName val="0"/>
          <c:showSerName val="0"/>
          <c:showPercent val="0"/>
          <c:showBubbleSize val="0"/>
        </c:dLbls>
        <c:gapWidth val="150"/>
        <c:axId val="41912960"/>
        <c:axId val="41924096"/>
      </c:barChart>
      <c:catAx>
        <c:axId val="41912960"/>
        <c:scaling>
          <c:orientation val="minMax"/>
        </c:scaling>
        <c:delete val="0"/>
        <c:axPos val="b"/>
        <c:majorTickMark val="out"/>
        <c:minorTickMark val="none"/>
        <c:tickLblPos val="nextTo"/>
        <c:crossAx val="41924096"/>
        <c:crosses val="autoZero"/>
        <c:auto val="1"/>
        <c:lblAlgn val="ctr"/>
        <c:lblOffset val="100"/>
        <c:noMultiLvlLbl val="0"/>
      </c:catAx>
      <c:valAx>
        <c:axId val="41924096"/>
        <c:scaling>
          <c:orientation val="minMax"/>
        </c:scaling>
        <c:delete val="0"/>
        <c:axPos val="l"/>
        <c:numFmt formatCode="###0.0%" sourceLinked="1"/>
        <c:majorTickMark val="out"/>
        <c:minorTickMark val="none"/>
        <c:tickLblPos val="nextTo"/>
        <c:crossAx val="41912960"/>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905905511811022"/>
          <c:y val="7.407407407407407E-2"/>
          <c:w val="0.62271172353455817"/>
          <c:h val="0.83309419655876349"/>
        </c:manualLayout>
      </c:layout>
      <c:barChart>
        <c:barDir val="bar"/>
        <c:grouping val="clustered"/>
        <c:varyColors val="0"/>
        <c:ser>
          <c:idx val="0"/>
          <c:order val="0"/>
          <c:invertIfNegative val="0"/>
          <c:dLbls>
            <c:txPr>
              <a:bodyPr/>
              <a:lstStyle/>
              <a:p>
                <a:pPr>
                  <a:defRPr sz="1200"/>
                </a:pPr>
                <a:endParaRPr lang="es-CL"/>
              </a:p>
            </c:txPr>
            <c:showLegendKey val="0"/>
            <c:showVal val="1"/>
            <c:showCatName val="0"/>
            <c:showSerName val="0"/>
            <c:showPercent val="0"/>
            <c:showBubbleSize val="0"/>
            <c:showLeaderLines val="0"/>
          </c:dLbls>
          <c:cat>
            <c:strRef>
              <c:f>p.4!$A$20:$A$29</c:f>
              <c:strCache>
                <c:ptCount val="10"/>
                <c:pt idx="0">
                  <c:v>NUEVA CONSTITUCIÓN</c:v>
                </c:pt>
                <c:pt idx="1">
                  <c:v> MINERIA</c:v>
                </c:pt>
                <c:pt idx="2">
                  <c:v>ENERGIA </c:v>
                </c:pt>
                <c:pt idx="3">
                  <c:v>INFRAESTRUCTURA </c:v>
                </c:pt>
                <c:pt idx="4">
                  <c:v>MEDIO AMBIENTE</c:v>
                </c:pt>
                <c:pt idx="5">
                  <c:v>POBREZA</c:v>
                </c:pt>
                <c:pt idx="6">
                  <c:v>EMPLEO</c:v>
                </c:pt>
                <c:pt idx="7">
                  <c:v>DELINCUENCIA</c:v>
                </c:pt>
                <c:pt idx="8">
                  <c:v> EDUCACION</c:v>
                </c:pt>
                <c:pt idx="9">
                  <c:v>SALUD</c:v>
                </c:pt>
              </c:strCache>
            </c:strRef>
          </c:cat>
          <c:val>
            <c:numRef>
              <c:f>p.4!$B$20:$B$29</c:f>
              <c:numCache>
                <c:formatCode>0.0%</c:formatCode>
                <c:ptCount val="10"/>
                <c:pt idx="0">
                  <c:v>0.245</c:v>
                </c:pt>
                <c:pt idx="1">
                  <c:v>0.34899999999999998</c:v>
                </c:pt>
                <c:pt idx="2">
                  <c:v>0.42399999999999999</c:v>
                </c:pt>
                <c:pt idx="3">
                  <c:v>0.46600000000000003</c:v>
                </c:pt>
                <c:pt idx="4">
                  <c:v>0.59</c:v>
                </c:pt>
                <c:pt idx="5">
                  <c:v>0.63100000000000001</c:v>
                </c:pt>
                <c:pt idx="6">
                  <c:v>0.66299999999999992</c:v>
                </c:pt>
                <c:pt idx="7">
                  <c:v>0.66299999999999992</c:v>
                </c:pt>
                <c:pt idx="8">
                  <c:v>0.747</c:v>
                </c:pt>
                <c:pt idx="9">
                  <c:v>0.76300000000000001</c:v>
                </c:pt>
              </c:numCache>
            </c:numRef>
          </c:val>
        </c:ser>
        <c:dLbls>
          <c:showLegendKey val="0"/>
          <c:showVal val="0"/>
          <c:showCatName val="0"/>
          <c:showSerName val="0"/>
          <c:showPercent val="0"/>
          <c:showBubbleSize val="0"/>
        </c:dLbls>
        <c:gapWidth val="150"/>
        <c:axId val="70596096"/>
        <c:axId val="70600960"/>
      </c:barChart>
      <c:catAx>
        <c:axId val="70596096"/>
        <c:scaling>
          <c:orientation val="minMax"/>
        </c:scaling>
        <c:delete val="0"/>
        <c:axPos val="l"/>
        <c:majorTickMark val="out"/>
        <c:minorTickMark val="none"/>
        <c:tickLblPos val="nextTo"/>
        <c:txPr>
          <a:bodyPr/>
          <a:lstStyle/>
          <a:p>
            <a:pPr>
              <a:defRPr sz="1200" b="1"/>
            </a:pPr>
            <a:endParaRPr lang="es-CL"/>
          </a:p>
        </c:txPr>
        <c:crossAx val="70600960"/>
        <c:crosses val="autoZero"/>
        <c:auto val="1"/>
        <c:lblAlgn val="ctr"/>
        <c:lblOffset val="100"/>
        <c:noMultiLvlLbl val="0"/>
      </c:catAx>
      <c:valAx>
        <c:axId val="70600960"/>
        <c:scaling>
          <c:orientation val="minMax"/>
        </c:scaling>
        <c:delete val="0"/>
        <c:axPos val="b"/>
        <c:numFmt formatCode="0.0%" sourceLinked="1"/>
        <c:majorTickMark val="out"/>
        <c:minorTickMark val="none"/>
        <c:tickLblPos val="nextTo"/>
        <c:crossAx val="70596096"/>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p.4!$A$19</c:f>
              <c:strCache>
                <c:ptCount val="1"/>
                <c:pt idx="0">
                  <c:v> EDUCACION</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0">
                  <c:v>0.76700000000000002</c:v>
                </c:pt>
                <c:pt idx="1">
                  <c:v>0.83192946215139418</c:v>
                </c:pt>
                <c:pt idx="2">
                  <c:v>0.85982055084560705</c:v>
                </c:pt>
                <c:pt idx="3">
                  <c:v>0.84661354581673298</c:v>
                </c:pt>
                <c:pt idx="4">
                  <c:v>0.87647265997886803</c:v>
                </c:pt>
                <c:pt idx="5">
                  <c:v>0.7</c:v>
                </c:pt>
                <c:pt idx="6">
                  <c:v>0.747</c:v>
                </c:pt>
              </c:numCache>
            </c:numRef>
          </c:val>
          <c:smooth val="0"/>
        </c:ser>
        <c:dLbls>
          <c:showLegendKey val="0"/>
          <c:showVal val="0"/>
          <c:showCatName val="0"/>
          <c:showSerName val="0"/>
          <c:showPercent val="0"/>
          <c:showBubbleSize val="0"/>
        </c:dLbls>
        <c:marker val="1"/>
        <c:smooth val="0"/>
        <c:axId val="72939008"/>
        <c:axId val="73014656"/>
      </c:lineChart>
      <c:catAx>
        <c:axId val="72939008"/>
        <c:scaling>
          <c:orientation val="minMax"/>
        </c:scaling>
        <c:delete val="0"/>
        <c:axPos val="b"/>
        <c:majorTickMark val="out"/>
        <c:minorTickMark val="none"/>
        <c:tickLblPos val="nextTo"/>
        <c:crossAx val="73014656"/>
        <c:crosses val="autoZero"/>
        <c:auto val="1"/>
        <c:lblAlgn val="ctr"/>
        <c:lblOffset val="100"/>
        <c:noMultiLvlLbl val="0"/>
      </c:catAx>
      <c:valAx>
        <c:axId val="73014656"/>
        <c:scaling>
          <c:orientation val="minMax"/>
        </c:scaling>
        <c:delete val="0"/>
        <c:axPos val="l"/>
        <c:numFmt formatCode="0.0%" sourceLinked="1"/>
        <c:majorTickMark val="out"/>
        <c:minorTickMark val="none"/>
        <c:tickLblPos val="nextTo"/>
        <c:crossAx val="72939008"/>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p.4!$A$19</c:f>
              <c:strCache>
                <c:ptCount val="1"/>
                <c:pt idx="0">
                  <c:v>SALUD</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0">
                  <c:v>0.753</c:v>
                </c:pt>
                <c:pt idx="1">
                  <c:v>0.84707922310756922</c:v>
                </c:pt>
                <c:pt idx="2">
                  <c:v>0.86748843081773397</c:v>
                </c:pt>
                <c:pt idx="3">
                  <c:v>0.85458167330677304</c:v>
                </c:pt>
                <c:pt idx="4">
                  <c:v>0.86870213923817896</c:v>
                </c:pt>
                <c:pt idx="5">
                  <c:v>0.68600000000000005</c:v>
                </c:pt>
                <c:pt idx="6">
                  <c:v>0.76300000000000001</c:v>
                </c:pt>
              </c:numCache>
            </c:numRef>
          </c:val>
          <c:smooth val="0"/>
        </c:ser>
        <c:dLbls>
          <c:showLegendKey val="0"/>
          <c:showVal val="0"/>
          <c:showCatName val="0"/>
          <c:showSerName val="0"/>
          <c:showPercent val="0"/>
          <c:showBubbleSize val="0"/>
        </c:dLbls>
        <c:marker val="1"/>
        <c:smooth val="0"/>
        <c:axId val="41920000"/>
        <c:axId val="41921920"/>
      </c:lineChart>
      <c:catAx>
        <c:axId val="41920000"/>
        <c:scaling>
          <c:orientation val="minMax"/>
        </c:scaling>
        <c:delete val="0"/>
        <c:axPos val="b"/>
        <c:majorTickMark val="out"/>
        <c:minorTickMark val="none"/>
        <c:tickLblPos val="nextTo"/>
        <c:crossAx val="41921920"/>
        <c:crosses val="autoZero"/>
        <c:auto val="1"/>
        <c:lblAlgn val="ctr"/>
        <c:lblOffset val="100"/>
        <c:noMultiLvlLbl val="0"/>
      </c:catAx>
      <c:valAx>
        <c:axId val="41921920"/>
        <c:scaling>
          <c:orientation val="minMax"/>
        </c:scaling>
        <c:delete val="0"/>
        <c:axPos val="l"/>
        <c:numFmt formatCode="0.0%" sourceLinked="1"/>
        <c:majorTickMark val="out"/>
        <c:minorTickMark val="none"/>
        <c:tickLblPos val="nextTo"/>
        <c:crossAx val="41920000"/>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p.4!$A$19</c:f>
              <c:strCache>
                <c:ptCount val="1"/>
                <c:pt idx="0">
                  <c:v>POBREZA</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0">
                  <c:v>0.68599999999999994</c:v>
                </c:pt>
                <c:pt idx="1">
                  <c:v>0.69365545816733143</c:v>
                </c:pt>
                <c:pt idx="2">
                  <c:v>0.72184070779810205</c:v>
                </c:pt>
                <c:pt idx="3">
                  <c:v>0.72310756972111501</c:v>
                </c:pt>
                <c:pt idx="4">
                  <c:v>0.74120623969635502</c:v>
                </c:pt>
                <c:pt idx="5">
                  <c:v>0.60599999999999998</c:v>
                </c:pt>
                <c:pt idx="6">
                  <c:v>0.63100000000000001</c:v>
                </c:pt>
              </c:numCache>
            </c:numRef>
          </c:val>
          <c:smooth val="0"/>
        </c:ser>
        <c:dLbls>
          <c:showLegendKey val="0"/>
          <c:showVal val="0"/>
          <c:showCatName val="0"/>
          <c:showSerName val="0"/>
          <c:showPercent val="0"/>
          <c:showBubbleSize val="0"/>
        </c:dLbls>
        <c:marker val="1"/>
        <c:smooth val="0"/>
        <c:axId val="96426240"/>
        <c:axId val="96457472"/>
      </c:lineChart>
      <c:catAx>
        <c:axId val="96426240"/>
        <c:scaling>
          <c:orientation val="minMax"/>
        </c:scaling>
        <c:delete val="0"/>
        <c:axPos val="b"/>
        <c:majorTickMark val="out"/>
        <c:minorTickMark val="none"/>
        <c:tickLblPos val="nextTo"/>
        <c:crossAx val="96457472"/>
        <c:crosses val="autoZero"/>
        <c:auto val="1"/>
        <c:lblAlgn val="ctr"/>
        <c:lblOffset val="100"/>
        <c:noMultiLvlLbl val="0"/>
      </c:catAx>
      <c:valAx>
        <c:axId val="96457472"/>
        <c:scaling>
          <c:orientation val="minMax"/>
        </c:scaling>
        <c:delete val="0"/>
        <c:axPos val="l"/>
        <c:numFmt formatCode="0.0%" sourceLinked="1"/>
        <c:majorTickMark val="out"/>
        <c:minorTickMark val="none"/>
        <c:tickLblPos val="nextTo"/>
        <c:crossAx val="96426240"/>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p.4!$A$19</c:f>
              <c:strCache>
                <c:ptCount val="1"/>
                <c:pt idx="0">
                  <c:v>EMPLEO</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0">
                  <c:v>0.66400000000000003</c:v>
                </c:pt>
                <c:pt idx="1">
                  <c:v>0.71145992031872574</c:v>
                </c:pt>
                <c:pt idx="2">
                  <c:v>0.77509153546415399</c:v>
                </c:pt>
                <c:pt idx="3">
                  <c:v>0.73306772908366502</c:v>
                </c:pt>
                <c:pt idx="4">
                  <c:v>0.75713067726709105</c:v>
                </c:pt>
                <c:pt idx="5">
                  <c:v>0.59200000000000008</c:v>
                </c:pt>
                <c:pt idx="6">
                  <c:v>0.66299999999999992</c:v>
                </c:pt>
              </c:numCache>
            </c:numRef>
          </c:val>
          <c:smooth val="0"/>
        </c:ser>
        <c:dLbls>
          <c:showLegendKey val="0"/>
          <c:showVal val="0"/>
          <c:showCatName val="0"/>
          <c:showSerName val="0"/>
          <c:showPercent val="0"/>
          <c:showBubbleSize val="0"/>
        </c:dLbls>
        <c:marker val="1"/>
        <c:smooth val="0"/>
        <c:axId val="41940096"/>
        <c:axId val="41942016"/>
      </c:lineChart>
      <c:catAx>
        <c:axId val="41940096"/>
        <c:scaling>
          <c:orientation val="minMax"/>
        </c:scaling>
        <c:delete val="0"/>
        <c:axPos val="b"/>
        <c:majorTickMark val="out"/>
        <c:minorTickMark val="none"/>
        <c:tickLblPos val="nextTo"/>
        <c:crossAx val="41942016"/>
        <c:crosses val="autoZero"/>
        <c:auto val="1"/>
        <c:lblAlgn val="ctr"/>
        <c:lblOffset val="100"/>
        <c:noMultiLvlLbl val="0"/>
      </c:catAx>
      <c:valAx>
        <c:axId val="41942016"/>
        <c:scaling>
          <c:orientation val="minMax"/>
        </c:scaling>
        <c:delete val="0"/>
        <c:axPos val="l"/>
        <c:numFmt formatCode="0.0%" sourceLinked="1"/>
        <c:majorTickMark val="out"/>
        <c:minorTickMark val="none"/>
        <c:tickLblPos val="nextTo"/>
        <c:crossAx val="41940096"/>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p.4!$A$19</c:f>
              <c:strCache>
                <c:ptCount val="1"/>
                <c:pt idx="0">
                  <c:v>DELINCUENCIA</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0">
                  <c:v>0.68599999999999994</c:v>
                </c:pt>
                <c:pt idx="1">
                  <c:v>0.67971328685259058</c:v>
                </c:pt>
                <c:pt idx="2">
                  <c:v>0.765567412366846</c:v>
                </c:pt>
                <c:pt idx="3">
                  <c:v>0.69521912350597603</c:v>
                </c:pt>
                <c:pt idx="4">
                  <c:v>0.78250981839985201</c:v>
                </c:pt>
                <c:pt idx="5">
                  <c:v>0.56799999999999995</c:v>
                </c:pt>
                <c:pt idx="6">
                  <c:v>0.66299999999999992</c:v>
                </c:pt>
              </c:numCache>
            </c:numRef>
          </c:val>
          <c:smooth val="0"/>
        </c:ser>
        <c:dLbls>
          <c:showLegendKey val="0"/>
          <c:showVal val="0"/>
          <c:showCatName val="0"/>
          <c:showSerName val="0"/>
          <c:showPercent val="0"/>
          <c:showBubbleSize val="0"/>
        </c:dLbls>
        <c:marker val="1"/>
        <c:smooth val="0"/>
        <c:axId val="70609920"/>
        <c:axId val="87855872"/>
      </c:lineChart>
      <c:catAx>
        <c:axId val="70609920"/>
        <c:scaling>
          <c:orientation val="minMax"/>
        </c:scaling>
        <c:delete val="0"/>
        <c:axPos val="b"/>
        <c:majorTickMark val="out"/>
        <c:minorTickMark val="none"/>
        <c:tickLblPos val="nextTo"/>
        <c:crossAx val="87855872"/>
        <c:crosses val="autoZero"/>
        <c:auto val="1"/>
        <c:lblAlgn val="ctr"/>
        <c:lblOffset val="100"/>
        <c:noMultiLvlLbl val="0"/>
      </c:catAx>
      <c:valAx>
        <c:axId val="87855872"/>
        <c:scaling>
          <c:orientation val="minMax"/>
        </c:scaling>
        <c:delete val="0"/>
        <c:axPos val="l"/>
        <c:numFmt formatCode="0.0%" sourceLinked="1"/>
        <c:majorTickMark val="out"/>
        <c:minorTickMark val="none"/>
        <c:tickLblPos val="nextTo"/>
        <c:crossAx val="70609920"/>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p.4!$A$19</c:f>
              <c:strCache>
                <c:ptCount val="1"/>
                <c:pt idx="0">
                  <c:v>MEDIO AMBIENTE</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0">
                  <c:v>0.623</c:v>
                </c:pt>
                <c:pt idx="1">
                  <c:v>0.61930386454183384</c:v>
                </c:pt>
                <c:pt idx="2">
                  <c:v>0.66092200015992197</c:v>
                </c:pt>
                <c:pt idx="3">
                  <c:v>0.63745019920318702</c:v>
                </c:pt>
                <c:pt idx="4">
                  <c:v>0.62278964754559496</c:v>
                </c:pt>
                <c:pt idx="5">
                  <c:v>0.51600000000000001</c:v>
                </c:pt>
                <c:pt idx="6">
                  <c:v>0.59</c:v>
                </c:pt>
              </c:numCache>
            </c:numRef>
          </c:val>
          <c:smooth val="0"/>
        </c:ser>
        <c:dLbls>
          <c:showLegendKey val="0"/>
          <c:showVal val="0"/>
          <c:showCatName val="0"/>
          <c:showSerName val="0"/>
          <c:showPercent val="0"/>
          <c:showBubbleSize val="0"/>
        </c:dLbls>
        <c:marker val="1"/>
        <c:smooth val="0"/>
        <c:axId val="72575616"/>
        <c:axId val="87858560"/>
      </c:lineChart>
      <c:catAx>
        <c:axId val="72575616"/>
        <c:scaling>
          <c:orientation val="minMax"/>
        </c:scaling>
        <c:delete val="0"/>
        <c:axPos val="b"/>
        <c:majorTickMark val="out"/>
        <c:minorTickMark val="none"/>
        <c:tickLblPos val="nextTo"/>
        <c:crossAx val="87858560"/>
        <c:crosses val="autoZero"/>
        <c:auto val="1"/>
        <c:lblAlgn val="ctr"/>
        <c:lblOffset val="100"/>
        <c:noMultiLvlLbl val="0"/>
      </c:catAx>
      <c:valAx>
        <c:axId val="87858560"/>
        <c:scaling>
          <c:orientation val="minMax"/>
        </c:scaling>
        <c:delete val="0"/>
        <c:axPos val="l"/>
        <c:numFmt formatCode="0.0%" sourceLinked="1"/>
        <c:majorTickMark val="out"/>
        <c:minorTickMark val="none"/>
        <c:tickLblPos val="nextTo"/>
        <c:crossAx val="72575616"/>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p.4!$A$19</c:f>
              <c:strCache>
                <c:ptCount val="1"/>
                <c:pt idx="0">
                  <c:v>INFRAESTRUCTURA </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0">
                  <c:v>0.36799999999999999</c:v>
                </c:pt>
                <c:pt idx="1">
                  <c:v>0.53055101593625664</c:v>
                </c:pt>
                <c:pt idx="2">
                  <c:v>0.47725875390819</c:v>
                </c:pt>
                <c:pt idx="3">
                  <c:v>0.52788844621513897</c:v>
                </c:pt>
                <c:pt idx="4">
                  <c:v>0.54360905518763702</c:v>
                </c:pt>
                <c:pt idx="5">
                  <c:v>0.42599999999999999</c:v>
                </c:pt>
                <c:pt idx="6">
                  <c:v>0.46600000000000003</c:v>
                </c:pt>
              </c:numCache>
            </c:numRef>
          </c:val>
          <c:smooth val="0"/>
        </c:ser>
        <c:dLbls>
          <c:showLegendKey val="0"/>
          <c:showVal val="0"/>
          <c:showCatName val="0"/>
          <c:showSerName val="0"/>
          <c:showPercent val="0"/>
          <c:showBubbleSize val="0"/>
        </c:dLbls>
        <c:marker val="1"/>
        <c:smooth val="0"/>
        <c:axId val="96609792"/>
        <c:axId val="96611328"/>
      </c:lineChart>
      <c:catAx>
        <c:axId val="96609792"/>
        <c:scaling>
          <c:orientation val="minMax"/>
        </c:scaling>
        <c:delete val="0"/>
        <c:axPos val="b"/>
        <c:majorTickMark val="out"/>
        <c:minorTickMark val="none"/>
        <c:tickLblPos val="nextTo"/>
        <c:crossAx val="96611328"/>
        <c:crosses val="autoZero"/>
        <c:auto val="1"/>
        <c:lblAlgn val="ctr"/>
        <c:lblOffset val="100"/>
        <c:noMultiLvlLbl val="0"/>
      </c:catAx>
      <c:valAx>
        <c:axId val="96611328"/>
        <c:scaling>
          <c:orientation val="minMax"/>
        </c:scaling>
        <c:delete val="0"/>
        <c:axPos val="l"/>
        <c:numFmt formatCode="0.0%" sourceLinked="1"/>
        <c:majorTickMark val="out"/>
        <c:minorTickMark val="none"/>
        <c:tickLblPos val="nextTo"/>
        <c:crossAx val="96609792"/>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p.4!$A$19</c:f>
              <c:strCache>
                <c:ptCount val="1"/>
                <c:pt idx="0">
                  <c:v>ENERGIA </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0">
                  <c:v>0.51200000000000001</c:v>
                </c:pt>
                <c:pt idx="1">
                  <c:v>0.48630932270916505</c:v>
                </c:pt>
                <c:pt idx="2">
                  <c:v>0.50855551695615198</c:v>
                </c:pt>
                <c:pt idx="3">
                  <c:v>0.54382470119521897</c:v>
                </c:pt>
                <c:pt idx="4">
                  <c:v>0.56018388612436198</c:v>
                </c:pt>
                <c:pt idx="5">
                  <c:v>0.41399999999999998</c:v>
                </c:pt>
                <c:pt idx="6">
                  <c:v>0.42399999999999999</c:v>
                </c:pt>
              </c:numCache>
            </c:numRef>
          </c:val>
          <c:smooth val="0"/>
        </c:ser>
        <c:dLbls>
          <c:showLegendKey val="0"/>
          <c:showVal val="0"/>
          <c:showCatName val="0"/>
          <c:showSerName val="0"/>
          <c:showPercent val="0"/>
          <c:showBubbleSize val="0"/>
        </c:dLbls>
        <c:marker val="1"/>
        <c:smooth val="0"/>
        <c:axId val="96708096"/>
        <c:axId val="96710016"/>
      </c:lineChart>
      <c:catAx>
        <c:axId val="96708096"/>
        <c:scaling>
          <c:orientation val="minMax"/>
        </c:scaling>
        <c:delete val="0"/>
        <c:axPos val="b"/>
        <c:majorTickMark val="out"/>
        <c:minorTickMark val="none"/>
        <c:tickLblPos val="nextTo"/>
        <c:crossAx val="96710016"/>
        <c:crosses val="autoZero"/>
        <c:auto val="1"/>
        <c:lblAlgn val="ctr"/>
        <c:lblOffset val="100"/>
        <c:noMultiLvlLbl val="0"/>
      </c:catAx>
      <c:valAx>
        <c:axId val="96710016"/>
        <c:scaling>
          <c:orientation val="minMax"/>
        </c:scaling>
        <c:delete val="0"/>
        <c:axPos val="l"/>
        <c:numFmt formatCode="0.0%" sourceLinked="1"/>
        <c:majorTickMark val="out"/>
        <c:minorTickMark val="none"/>
        <c:tickLblPos val="nextTo"/>
        <c:crossAx val="967080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HOMBRE</c:v>
                </c:pt>
              </c:strCache>
            </c:strRef>
          </c:tx>
          <c:invertIfNegative val="0"/>
          <c:dLbls>
            <c:showLegendKey val="0"/>
            <c:showVal val="1"/>
            <c:showCatName val="0"/>
            <c:showSerName val="0"/>
            <c:showPercent val="0"/>
            <c:showBubbleSize val="0"/>
            <c:showLeaderLines val="0"/>
          </c:dLbls>
          <c:cat>
            <c:strRef>
              <c:f>Sheet1!$B$14:$B$17</c:f>
              <c:strCache>
                <c:ptCount val="4"/>
                <c:pt idx="0">
                  <c:v>MALA, MUY MALA</c:v>
                </c:pt>
                <c:pt idx="1">
                  <c:v>REGULAR</c:v>
                </c:pt>
                <c:pt idx="2">
                  <c:v>BUENA, MUY BUENA</c:v>
                </c:pt>
                <c:pt idx="3">
                  <c:v>NS-NR</c:v>
                </c:pt>
              </c:strCache>
            </c:strRef>
          </c:cat>
          <c:val>
            <c:numRef>
              <c:f>Sheet1!$C$14:$C$17</c:f>
              <c:numCache>
                <c:formatCode>###0.0%</c:formatCode>
                <c:ptCount val="4"/>
                <c:pt idx="0">
                  <c:v>0.80161943319838058</c:v>
                </c:pt>
                <c:pt idx="1">
                  <c:v>0.145748987854251</c:v>
                </c:pt>
                <c:pt idx="2">
                  <c:v>3.643724696356275E-2</c:v>
                </c:pt>
                <c:pt idx="3">
                  <c:v>1.6194331983805668E-2</c:v>
                </c:pt>
              </c:numCache>
            </c:numRef>
          </c:val>
        </c:ser>
        <c:ser>
          <c:idx val="1"/>
          <c:order val="1"/>
          <c:tx>
            <c:strRef>
              <c:f>Sheet1!$D$13</c:f>
              <c:strCache>
                <c:ptCount val="1"/>
                <c:pt idx="0">
                  <c:v>MUJER</c:v>
                </c:pt>
              </c:strCache>
            </c:strRef>
          </c:tx>
          <c:invertIfNegative val="0"/>
          <c:dLbls>
            <c:showLegendKey val="0"/>
            <c:showVal val="1"/>
            <c:showCatName val="0"/>
            <c:showSerName val="0"/>
            <c:showPercent val="0"/>
            <c:showBubbleSize val="0"/>
            <c:showLeaderLines val="0"/>
          </c:dLbls>
          <c:cat>
            <c:strRef>
              <c:f>Sheet1!$B$14:$B$17</c:f>
              <c:strCache>
                <c:ptCount val="4"/>
                <c:pt idx="0">
                  <c:v>MALA, MUY MALA</c:v>
                </c:pt>
                <c:pt idx="1">
                  <c:v>REGULAR</c:v>
                </c:pt>
                <c:pt idx="2">
                  <c:v>BUENA, MUY BUENA</c:v>
                </c:pt>
                <c:pt idx="3">
                  <c:v>NS-NR</c:v>
                </c:pt>
              </c:strCache>
            </c:strRef>
          </c:cat>
          <c:val>
            <c:numRef>
              <c:f>Sheet1!$D$14:$D$17</c:f>
              <c:numCache>
                <c:formatCode>###0.0%</c:formatCode>
                <c:ptCount val="4"/>
                <c:pt idx="0">
                  <c:v>0.76470588235294112</c:v>
                </c:pt>
                <c:pt idx="1">
                  <c:v>0.16862745098039217</c:v>
                </c:pt>
                <c:pt idx="2">
                  <c:v>4.3137254901960784E-2</c:v>
                </c:pt>
                <c:pt idx="3">
                  <c:v>2.3529411764705882E-2</c:v>
                </c:pt>
              </c:numCache>
            </c:numRef>
          </c:val>
        </c:ser>
        <c:dLbls>
          <c:showLegendKey val="0"/>
          <c:showVal val="0"/>
          <c:showCatName val="0"/>
          <c:showSerName val="0"/>
          <c:showPercent val="0"/>
          <c:showBubbleSize val="0"/>
        </c:dLbls>
        <c:gapWidth val="150"/>
        <c:axId val="87738624"/>
        <c:axId val="87880832"/>
      </c:barChart>
      <c:catAx>
        <c:axId val="87738624"/>
        <c:scaling>
          <c:orientation val="minMax"/>
        </c:scaling>
        <c:delete val="0"/>
        <c:axPos val="b"/>
        <c:majorTickMark val="out"/>
        <c:minorTickMark val="none"/>
        <c:tickLblPos val="nextTo"/>
        <c:crossAx val="87880832"/>
        <c:crosses val="autoZero"/>
        <c:auto val="1"/>
        <c:lblAlgn val="ctr"/>
        <c:lblOffset val="100"/>
        <c:noMultiLvlLbl val="0"/>
      </c:catAx>
      <c:valAx>
        <c:axId val="87880832"/>
        <c:scaling>
          <c:orientation val="minMax"/>
        </c:scaling>
        <c:delete val="0"/>
        <c:axPos val="l"/>
        <c:numFmt formatCode="###0.0%" sourceLinked="1"/>
        <c:majorTickMark val="out"/>
        <c:minorTickMark val="none"/>
        <c:tickLblPos val="nextTo"/>
        <c:crossAx val="87738624"/>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p.4!$A$19</c:f>
              <c:strCache>
                <c:ptCount val="1"/>
                <c:pt idx="0">
                  <c:v> MINERIA</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0">
                  <c:v>0.36399999999999999</c:v>
                </c:pt>
                <c:pt idx="1">
                  <c:v>0.35050039840637526</c:v>
                </c:pt>
                <c:pt idx="2">
                  <c:v>0.38185558462083302</c:v>
                </c:pt>
                <c:pt idx="3">
                  <c:v>0.43426294820717098</c:v>
                </c:pt>
                <c:pt idx="4">
                  <c:v>0.441984091762264</c:v>
                </c:pt>
                <c:pt idx="5">
                  <c:v>0.3</c:v>
                </c:pt>
                <c:pt idx="6">
                  <c:v>0.34899999999999998</c:v>
                </c:pt>
              </c:numCache>
            </c:numRef>
          </c:val>
          <c:smooth val="0"/>
        </c:ser>
        <c:dLbls>
          <c:showLegendKey val="0"/>
          <c:showVal val="0"/>
          <c:showCatName val="0"/>
          <c:showSerName val="0"/>
          <c:showPercent val="0"/>
          <c:showBubbleSize val="0"/>
        </c:dLbls>
        <c:marker val="1"/>
        <c:smooth val="0"/>
        <c:axId val="96813056"/>
        <c:axId val="96814976"/>
      </c:lineChart>
      <c:catAx>
        <c:axId val="96813056"/>
        <c:scaling>
          <c:orientation val="minMax"/>
        </c:scaling>
        <c:delete val="0"/>
        <c:axPos val="b"/>
        <c:majorTickMark val="out"/>
        <c:minorTickMark val="none"/>
        <c:tickLblPos val="nextTo"/>
        <c:crossAx val="96814976"/>
        <c:crosses val="autoZero"/>
        <c:auto val="1"/>
        <c:lblAlgn val="ctr"/>
        <c:lblOffset val="100"/>
        <c:noMultiLvlLbl val="0"/>
      </c:catAx>
      <c:valAx>
        <c:axId val="96814976"/>
        <c:scaling>
          <c:orientation val="minMax"/>
        </c:scaling>
        <c:delete val="0"/>
        <c:axPos val="l"/>
        <c:numFmt formatCode="0.0%" sourceLinked="1"/>
        <c:majorTickMark val="out"/>
        <c:minorTickMark val="none"/>
        <c:tickLblPos val="nextTo"/>
        <c:crossAx val="96813056"/>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8.8747370318341109E-2"/>
          <c:y val="0.20869240303295422"/>
          <c:w val="0.88722604186301857"/>
          <c:h val="0.68921660834062404"/>
        </c:manualLayout>
      </c:layout>
      <c:lineChart>
        <c:grouping val="standard"/>
        <c:varyColors val="0"/>
        <c:ser>
          <c:idx val="0"/>
          <c:order val="0"/>
          <c:tx>
            <c:strRef>
              <c:f>p.4!$A$19</c:f>
              <c:strCache>
                <c:ptCount val="1"/>
                <c:pt idx="0">
                  <c:v>NUEVA CONSTITUCIÓN</c:v>
                </c:pt>
              </c:strCache>
            </c:strRef>
          </c:tx>
          <c:marker>
            <c:symbol val="none"/>
          </c:marker>
          <c:dLbls>
            <c:showLegendKey val="0"/>
            <c:showVal val="1"/>
            <c:showCatName val="0"/>
            <c:showSerName val="0"/>
            <c:showPercent val="0"/>
            <c:showBubbleSize val="0"/>
            <c:showLeaderLines val="0"/>
          </c:dLbls>
          <c:cat>
            <c:strRef>
              <c:f>p.4!$B$18:$H$18</c:f>
              <c:strCache>
                <c:ptCount val="7"/>
                <c:pt idx="0">
                  <c:v>ene-15</c:v>
                </c:pt>
                <c:pt idx="1">
                  <c:v>abr-15</c:v>
                </c:pt>
                <c:pt idx="2">
                  <c:v>jul-15</c:v>
                </c:pt>
                <c:pt idx="3">
                  <c:v>oct-15</c:v>
                </c:pt>
                <c:pt idx="4">
                  <c:v>ene-16</c:v>
                </c:pt>
                <c:pt idx="5">
                  <c:v>abr-16</c:v>
                </c:pt>
                <c:pt idx="6">
                  <c:v>jul-16</c:v>
                </c:pt>
              </c:strCache>
            </c:strRef>
          </c:cat>
          <c:val>
            <c:numRef>
              <c:f>p.4!$B$19:$H$19</c:f>
              <c:numCache>
                <c:formatCode>0.0%</c:formatCode>
                <c:ptCount val="7"/>
                <c:pt idx="3">
                  <c:v>0.23705179282868499</c:v>
                </c:pt>
                <c:pt idx="4">
                  <c:v>0.31644737223680303</c:v>
                </c:pt>
                <c:pt idx="5">
                  <c:v>0.28399999999999997</c:v>
                </c:pt>
                <c:pt idx="6">
                  <c:v>0.245</c:v>
                </c:pt>
              </c:numCache>
            </c:numRef>
          </c:val>
          <c:smooth val="0"/>
        </c:ser>
        <c:dLbls>
          <c:showLegendKey val="0"/>
          <c:showVal val="0"/>
          <c:showCatName val="0"/>
          <c:showSerName val="0"/>
          <c:showPercent val="0"/>
          <c:showBubbleSize val="0"/>
        </c:dLbls>
        <c:marker val="1"/>
        <c:smooth val="0"/>
        <c:axId val="96953856"/>
        <c:axId val="96955392"/>
      </c:lineChart>
      <c:catAx>
        <c:axId val="96953856"/>
        <c:scaling>
          <c:orientation val="minMax"/>
        </c:scaling>
        <c:delete val="0"/>
        <c:axPos val="b"/>
        <c:majorTickMark val="out"/>
        <c:minorTickMark val="none"/>
        <c:tickLblPos val="nextTo"/>
        <c:crossAx val="96955392"/>
        <c:crosses val="autoZero"/>
        <c:auto val="1"/>
        <c:lblAlgn val="ctr"/>
        <c:lblOffset val="100"/>
        <c:noMultiLvlLbl val="0"/>
      </c:catAx>
      <c:valAx>
        <c:axId val="96955392"/>
        <c:scaling>
          <c:orientation val="minMax"/>
        </c:scaling>
        <c:delete val="0"/>
        <c:axPos val="l"/>
        <c:numFmt formatCode="0.0%" sourceLinked="1"/>
        <c:majorTickMark val="out"/>
        <c:minorTickMark val="none"/>
        <c:tickLblPos val="nextTo"/>
        <c:crossAx val="96953856"/>
        <c:crosses val="autoZero"/>
        <c:crossBetween val="between"/>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explosion val="17"/>
          </c:dPt>
          <c:dPt>
            <c:idx val="2"/>
            <c:bubble3D val="0"/>
            <c:explosion val="12"/>
          </c:dPt>
          <c:dLbls>
            <c:dLbl>
              <c:idx val="0"/>
              <c:layout>
                <c:manualLayout>
                  <c:x val="8.461761409219444E-2"/>
                  <c:y val="6.66388917165234E-3"/>
                </c:manualLayout>
              </c:layout>
              <c:dLblPos val="bestFit"/>
              <c:showLegendKey val="0"/>
              <c:showVal val="1"/>
              <c:showCatName val="1"/>
              <c:showSerName val="0"/>
              <c:showPercent val="0"/>
              <c:showBubbleSize val="0"/>
              <c:separator>
</c:separator>
            </c:dLbl>
            <c:dLbl>
              <c:idx val="1"/>
              <c:layout>
                <c:manualLayout>
                  <c:x val="0.3230854356247424"/>
                  <c:y val="0"/>
                </c:manualLayout>
              </c:layout>
              <c:dLblPos val="bestFit"/>
              <c:showLegendKey val="0"/>
              <c:showVal val="1"/>
              <c:showCatName val="1"/>
              <c:showSerName val="0"/>
              <c:showPercent val="0"/>
              <c:showBubbleSize val="0"/>
              <c:separator>
</c:separator>
            </c:dLbl>
            <c:dLbl>
              <c:idx val="2"/>
              <c:layout>
                <c:manualLayout>
                  <c:x val="-7.11557209411635E-2"/>
                  <c:y val="1.332777834330468E-2"/>
                </c:manualLayout>
              </c:layout>
              <c:dLblPos val="bestFit"/>
              <c:showLegendKey val="0"/>
              <c:showVal val="1"/>
              <c:showCatName val="1"/>
              <c:showSerName val="0"/>
              <c:showPercent val="0"/>
              <c:showBubbleSize val="0"/>
              <c:separator>
</c:separator>
            </c:dLbl>
            <c:txPr>
              <a:bodyPr/>
              <a:lstStyle/>
              <a:p>
                <a:pPr>
                  <a:defRPr b="1"/>
                </a:pPr>
                <a:endParaRPr lang="es-CL"/>
              </a:p>
            </c:txPr>
            <c:dLblPos val="outEnd"/>
            <c:showLegendKey val="0"/>
            <c:showVal val="1"/>
            <c:showCatName val="1"/>
            <c:showSerName val="0"/>
            <c:showPercent val="0"/>
            <c:showBubbleSize val="0"/>
            <c:separator>
</c:separator>
            <c:showLeaderLines val="1"/>
          </c:dLbls>
          <c:cat>
            <c:strRef>
              <c:f>Sheet1!$B$10:$B$13</c:f>
              <c:strCache>
                <c:ptCount val="4"/>
                <c:pt idx="0">
                  <c:v>A FAVOR EN TODA CIRCUNSTANCIA</c:v>
                </c:pt>
                <c:pt idx="1">
                  <c:v>SOLO EN LAS CONDICIONES SEÑALADAS</c:v>
                </c:pt>
                <c:pt idx="2">
                  <c:v>EN CONTRA EN TODA CIRCUNSTANCIA</c:v>
                </c:pt>
                <c:pt idx="3">
                  <c:v>NS - NR</c:v>
                </c:pt>
              </c:strCache>
            </c:strRef>
          </c:cat>
          <c:val>
            <c:numRef>
              <c:f>Sheet1!$C$10:$C$13</c:f>
              <c:numCache>
                <c:formatCode>###0.0</c:formatCode>
                <c:ptCount val="4"/>
                <c:pt idx="0">
                  <c:v>23.107569721115535</c:v>
                </c:pt>
                <c:pt idx="1">
                  <c:v>53.585657370517922</c:v>
                </c:pt>
                <c:pt idx="2">
                  <c:v>21.314741035856574</c:v>
                </c:pt>
                <c:pt idx="3">
                  <c:v>1.9920318725099602</c:v>
                </c:pt>
              </c:numCache>
            </c:numRef>
          </c:val>
        </c:ser>
        <c:dLbls>
          <c:showLegendKey val="0"/>
          <c:showVal val="0"/>
          <c:showCatName val="0"/>
          <c:showSerName val="0"/>
          <c:showPercent val="0"/>
          <c:showBubbleSize val="0"/>
          <c:showLeaderLines val="1"/>
        </c:dLbls>
      </c:pie3DChart>
    </c:plotArea>
    <c:legend>
      <c:legendPos val="t"/>
      <c:layout/>
      <c:overlay val="0"/>
      <c:txPr>
        <a:bodyPr/>
        <a:lstStyle/>
        <a:p>
          <a:pPr>
            <a:defRPr sz="1200" b="1"/>
          </a:pPr>
          <a:endParaRPr lang="es-CL"/>
        </a:p>
      </c:txPr>
    </c:legend>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p.6!$A$5</c:f>
              <c:strCache>
                <c:ptCount val="1"/>
                <c:pt idx="0">
                  <c:v>A FAVOR EN TODA CIRCUNSTANCIA</c:v>
                </c:pt>
              </c:strCache>
            </c:strRef>
          </c:tx>
          <c:marker>
            <c:symbol val="none"/>
          </c:marker>
          <c:dLbls>
            <c:showLegendKey val="0"/>
            <c:showVal val="1"/>
            <c:showCatName val="0"/>
            <c:showSerName val="0"/>
            <c:showPercent val="0"/>
            <c:showBubbleSize val="0"/>
            <c:showLeaderLines val="0"/>
          </c:dLbls>
          <c:cat>
            <c:numRef>
              <c:f>p.6!$B$4:$H$4</c:f>
              <c:numCache>
                <c:formatCode>mmm\-yy</c:formatCode>
                <c:ptCount val="7"/>
                <c:pt idx="0">
                  <c:v>42005</c:v>
                </c:pt>
                <c:pt idx="1">
                  <c:v>42095</c:v>
                </c:pt>
                <c:pt idx="2">
                  <c:v>42186</c:v>
                </c:pt>
                <c:pt idx="3">
                  <c:v>42278</c:v>
                </c:pt>
                <c:pt idx="4">
                  <c:v>42370</c:v>
                </c:pt>
                <c:pt idx="5">
                  <c:v>42461</c:v>
                </c:pt>
                <c:pt idx="6">
                  <c:v>42552</c:v>
                </c:pt>
              </c:numCache>
            </c:numRef>
          </c:cat>
          <c:val>
            <c:numRef>
              <c:f>p.6!$B$5:$H$5</c:f>
              <c:numCache>
                <c:formatCode>0.0%</c:formatCode>
                <c:ptCount val="7"/>
                <c:pt idx="0">
                  <c:v>0.19960474308300394</c:v>
                </c:pt>
                <c:pt idx="1">
                  <c:v>0.21136810756972121</c:v>
                </c:pt>
                <c:pt idx="2">
                  <c:v>0.21574719077341301</c:v>
                </c:pt>
                <c:pt idx="3">
                  <c:v>0.21513944223107601</c:v>
                </c:pt>
                <c:pt idx="4">
                  <c:v>0.22612789349548701</c:v>
                </c:pt>
                <c:pt idx="5">
                  <c:v>0.252</c:v>
                </c:pt>
                <c:pt idx="6">
                  <c:v>0.23100000000000001</c:v>
                </c:pt>
              </c:numCache>
            </c:numRef>
          </c:val>
          <c:smooth val="0"/>
        </c:ser>
        <c:ser>
          <c:idx val="1"/>
          <c:order val="1"/>
          <c:tx>
            <c:strRef>
              <c:f>p.6!$A$6</c:f>
              <c:strCache>
                <c:ptCount val="1"/>
                <c:pt idx="0">
                  <c:v>SOLO EN CONDICIONES SEÑALADAS</c:v>
                </c:pt>
              </c:strCache>
            </c:strRef>
          </c:tx>
          <c:marker>
            <c:symbol val="none"/>
          </c:marker>
          <c:dLbls>
            <c:showLegendKey val="0"/>
            <c:showVal val="1"/>
            <c:showCatName val="0"/>
            <c:showSerName val="0"/>
            <c:showPercent val="0"/>
            <c:showBubbleSize val="0"/>
            <c:showLeaderLines val="0"/>
          </c:dLbls>
          <c:cat>
            <c:numRef>
              <c:f>p.6!$B$4:$H$4</c:f>
              <c:numCache>
                <c:formatCode>mmm\-yy</c:formatCode>
                <c:ptCount val="7"/>
                <c:pt idx="0">
                  <c:v>42005</c:v>
                </c:pt>
                <c:pt idx="1">
                  <c:v>42095</c:v>
                </c:pt>
                <c:pt idx="2">
                  <c:v>42186</c:v>
                </c:pt>
                <c:pt idx="3">
                  <c:v>42278</c:v>
                </c:pt>
                <c:pt idx="4">
                  <c:v>42370</c:v>
                </c:pt>
                <c:pt idx="5">
                  <c:v>42461</c:v>
                </c:pt>
                <c:pt idx="6">
                  <c:v>42552</c:v>
                </c:pt>
              </c:numCache>
            </c:numRef>
          </c:cat>
          <c:val>
            <c:numRef>
              <c:f>p.6!$B$6:$H$6</c:f>
              <c:numCache>
                <c:formatCode>0.0%</c:formatCode>
                <c:ptCount val="7"/>
                <c:pt idx="0">
                  <c:v>0.57707509881422925</c:v>
                </c:pt>
                <c:pt idx="1">
                  <c:v>0.60045149402390552</c:v>
                </c:pt>
                <c:pt idx="2">
                  <c:v>0.56568076918683496</c:v>
                </c:pt>
                <c:pt idx="3">
                  <c:v>0.54183266932270902</c:v>
                </c:pt>
                <c:pt idx="4">
                  <c:v>0.57366534861344398</c:v>
                </c:pt>
                <c:pt idx="5">
                  <c:v>0.52800000000000002</c:v>
                </c:pt>
                <c:pt idx="6">
                  <c:v>0.53600000000000003</c:v>
                </c:pt>
              </c:numCache>
            </c:numRef>
          </c:val>
          <c:smooth val="0"/>
        </c:ser>
        <c:dLbls>
          <c:showLegendKey val="0"/>
          <c:showVal val="0"/>
          <c:showCatName val="0"/>
          <c:showSerName val="0"/>
          <c:showPercent val="0"/>
          <c:showBubbleSize val="0"/>
        </c:dLbls>
        <c:marker val="1"/>
        <c:smooth val="0"/>
        <c:axId val="96902528"/>
        <c:axId val="96904320"/>
      </c:lineChart>
      <c:dateAx>
        <c:axId val="96902528"/>
        <c:scaling>
          <c:orientation val="minMax"/>
        </c:scaling>
        <c:delete val="0"/>
        <c:axPos val="b"/>
        <c:numFmt formatCode="mmm\-yy" sourceLinked="1"/>
        <c:majorTickMark val="out"/>
        <c:minorTickMark val="none"/>
        <c:tickLblPos val="nextTo"/>
        <c:crossAx val="96904320"/>
        <c:crosses val="autoZero"/>
        <c:auto val="1"/>
        <c:lblOffset val="100"/>
        <c:baseTimeUnit val="months"/>
      </c:dateAx>
      <c:valAx>
        <c:axId val="96904320"/>
        <c:scaling>
          <c:orientation val="minMax"/>
        </c:scaling>
        <c:delete val="0"/>
        <c:axPos val="l"/>
        <c:numFmt formatCode="0.0%" sourceLinked="1"/>
        <c:majorTickMark val="out"/>
        <c:minorTickMark val="none"/>
        <c:tickLblPos val="nextTo"/>
        <c:crossAx val="9690252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HOMBRE</c:v>
                </c:pt>
              </c:strCache>
            </c:strRef>
          </c:tx>
          <c:invertIfNegative val="0"/>
          <c:dLbls>
            <c:showLegendKey val="0"/>
            <c:showVal val="1"/>
            <c:showCatName val="0"/>
            <c:showSerName val="0"/>
            <c:showPercent val="0"/>
            <c:showBubbleSize val="0"/>
            <c:showLeaderLines val="0"/>
          </c:dLbls>
          <c:cat>
            <c:strRef>
              <c:f>Sheet1!$B$14:$B$17</c:f>
              <c:strCache>
                <c:ptCount val="4"/>
                <c:pt idx="0">
                  <c:v>A FAVOR EN TODA CIRCUNSTANCIA</c:v>
                </c:pt>
                <c:pt idx="1">
                  <c:v>SOLO EN LAS CONDICIONES SEÑALADAS</c:v>
                </c:pt>
                <c:pt idx="2">
                  <c:v>EN CONTRA EN TODA CIRCUNSTANCIA</c:v>
                </c:pt>
                <c:pt idx="3">
                  <c:v>NS - NR</c:v>
                </c:pt>
              </c:strCache>
            </c:strRef>
          </c:cat>
          <c:val>
            <c:numRef>
              <c:f>Sheet1!$C$14:$C$17</c:f>
              <c:numCache>
                <c:formatCode>###0.0%</c:formatCode>
                <c:ptCount val="4"/>
                <c:pt idx="0">
                  <c:v>0.19028340080971659</c:v>
                </c:pt>
                <c:pt idx="1">
                  <c:v>0.57894736842105265</c:v>
                </c:pt>
                <c:pt idx="2">
                  <c:v>0.20647773279352225</c:v>
                </c:pt>
                <c:pt idx="3">
                  <c:v>2.4291497975708499E-2</c:v>
                </c:pt>
              </c:numCache>
            </c:numRef>
          </c:val>
        </c:ser>
        <c:ser>
          <c:idx val="1"/>
          <c:order val="1"/>
          <c:tx>
            <c:strRef>
              <c:f>Sheet1!$D$13</c:f>
              <c:strCache>
                <c:ptCount val="1"/>
                <c:pt idx="0">
                  <c:v>MUJER</c:v>
                </c:pt>
              </c:strCache>
            </c:strRef>
          </c:tx>
          <c:invertIfNegative val="0"/>
          <c:dLbls>
            <c:showLegendKey val="0"/>
            <c:showVal val="1"/>
            <c:showCatName val="0"/>
            <c:showSerName val="0"/>
            <c:showPercent val="0"/>
            <c:showBubbleSize val="0"/>
            <c:showLeaderLines val="0"/>
          </c:dLbls>
          <c:cat>
            <c:strRef>
              <c:f>Sheet1!$B$14:$B$17</c:f>
              <c:strCache>
                <c:ptCount val="4"/>
                <c:pt idx="0">
                  <c:v>A FAVOR EN TODA CIRCUNSTANCIA</c:v>
                </c:pt>
                <c:pt idx="1">
                  <c:v>SOLO EN LAS CONDICIONES SEÑALADAS</c:v>
                </c:pt>
                <c:pt idx="2">
                  <c:v>EN CONTRA EN TODA CIRCUNSTANCIA</c:v>
                </c:pt>
                <c:pt idx="3">
                  <c:v>NS - NR</c:v>
                </c:pt>
              </c:strCache>
            </c:strRef>
          </c:cat>
          <c:val>
            <c:numRef>
              <c:f>Sheet1!$D$14:$D$17</c:f>
              <c:numCache>
                <c:formatCode>###0.0%</c:formatCode>
                <c:ptCount val="4"/>
                <c:pt idx="0">
                  <c:v>0.27058823529411763</c:v>
                </c:pt>
                <c:pt idx="1">
                  <c:v>0.49411764705882355</c:v>
                </c:pt>
                <c:pt idx="2">
                  <c:v>0.2196078431372549</c:v>
                </c:pt>
                <c:pt idx="3">
                  <c:v>1.5686274509803921E-2</c:v>
                </c:pt>
              </c:numCache>
            </c:numRef>
          </c:val>
        </c:ser>
        <c:dLbls>
          <c:showLegendKey val="0"/>
          <c:showVal val="0"/>
          <c:showCatName val="0"/>
          <c:showSerName val="0"/>
          <c:showPercent val="0"/>
          <c:showBubbleSize val="0"/>
        </c:dLbls>
        <c:gapWidth val="150"/>
        <c:axId val="96834304"/>
        <c:axId val="96835840"/>
      </c:barChart>
      <c:catAx>
        <c:axId val="96834304"/>
        <c:scaling>
          <c:orientation val="minMax"/>
        </c:scaling>
        <c:delete val="0"/>
        <c:axPos val="b"/>
        <c:majorTickMark val="out"/>
        <c:minorTickMark val="none"/>
        <c:tickLblPos val="nextTo"/>
        <c:crossAx val="96835840"/>
        <c:crosses val="autoZero"/>
        <c:auto val="1"/>
        <c:lblAlgn val="ctr"/>
        <c:lblOffset val="100"/>
        <c:noMultiLvlLbl val="0"/>
      </c:catAx>
      <c:valAx>
        <c:axId val="96835840"/>
        <c:scaling>
          <c:orientation val="minMax"/>
        </c:scaling>
        <c:delete val="0"/>
        <c:axPos val="l"/>
        <c:numFmt formatCode="###0.0%" sourceLinked="1"/>
        <c:majorTickMark val="out"/>
        <c:minorTickMark val="none"/>
        <c:tickLblPos val="nextTo"/>
        <c:crossAx val="96834304"/>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18-35</c:v>
                </c:pt>
              </c:strCache>
            </c:strRef>
          </c:tx>
          <c:invertIfNegative val="0"/>
          <c:dLbls>
            <c:showLegendKey val="0"/>
            <c:showVal val="1"/>
            <c:showCatName val="0"/>
            <c:showSerName val="0"/>
            <c:showPercent val="0"/>
            <c:showBubbleSize val="0"/>
            <c:showLeaderLines val="0"/>
          </c:dLbls>
          <c:cat>
            <c:strRef>
              <c:f>Sheet1!$B$14:$B$17</c:f>
              <c:strCache>
                <c:ptCount val="4"/>
                <c:pt idx="0">
                  <c:v>A FAVOR EN TODA CIRCUNSTANCIA</c:v>
                </c:pt>
                <c:pt idx="1">
                  <c:v>SOLO EN LAS CONDICIONES SEÑALADAS</c:v>
                </c:pt>
                <c:pt idx="2">
                  <c:v>EN CONTRA EN TODA CIRCUNSTANCIA</c:v>
                </c:pt>
                <c:pt idx="3">
                  <c:v>NS - NR</c:v>
                </c:pt>
              </c:strCache>
            </c:strRef>
          </c:cat>
          <c:val>
            <c:numRef>
              <c:f>Sheet1!$C$14:$C$17</c:f>
              <c:numCache>
                <c:formatCode>###0.0%</c:formatCode>
                <c:ptCount val="4"/>
                <c:pt idx="0">
                  <c:v>0.23404255319148937</c:v>
                </c:pt>
                <c:pt idx="1">
                  <c:v>0.57446808510638303</c:v>
                </c:pt>
                <c:pt idx="2">
                  <c:v>0.18085106382978725</c:v>
                </c:pt>
                <c:pt idx="3">
                  <c:v>1.0638297872340425E-2</c:v>
                </c:pt>
              </c:numCache>
            </c:numRef>
          </c:val>
        </c:ser>
        <c:ser>
          <c:idx val="1"/>
          <c:order val="1"/>
          <c:tx>
            <c:strRef>
              <c:f>Sheet1!$D$13</c:f>
              <c:strCache>
                <c:ptCount val="1"/>
                <c:pt idx="0">
                  <c:v>36-55</c:v>
                </c:pt>
              </c:strCache>
            </c:strRef>
          </c:tx>
          <c:invertIfNegative val="0"/>
          <c:dLbls>
            <c:showLegendKey val="0"/>
            <c:showVal val="1"/>
            <c:showCatName val="0"/>
            <c:showSerName val="0"/>
            <c:showPercent val="0"/>
            <c:showBubbleSize val="0"/>
            <c:showLeaderLines val="0"/>
          </c:dLbls>
          <c:cat>
            <c:strRef>
              <c:f>Sheet1!$B$14:$B$17</c:f>
              <c:strCache>
                <c:ptCount val="4"/>
                <c:pt idx="0">
                  <c:v>A FAVOR EN TODA CIRCUNSTANCIA</c:v>
                </c:pt>
                <c:pt idx="1">
                  <c:v>SOLO EN LAS CONDICIONES SEÑALADAS</c:v>
                </c:pt>
                <c:pt idx="2">
                  <c:v>EN CONTRA EN TODA CIRCUNSTANCIA</c:v>
                </c:pt>
                <c:pt idx="3">
                  <c:v>NS - NR</c:v>
                </c:pt>
              </c:strCache>
            </c:strRef>
          </c:cat>
          <c:val>
            <c:numRef>
              <c:f>Sheet1!$D$14:$D$17</c:f>
              <c:numCache>
                <c:formatCode>###0.0%</c:formatCode>
                <c:ptCount val="4"/>
                <c:pt idx="0">
                  <c:v>0.25683060109289618</c:v>
                </c:pt>
                <c:pt idx="1">
                  <c:v>0.46448087431693991</c:v>
                </c:pt>
                <c:pt idx="2">
                  <c:v>0.25136612021857924</c:v>
                </c:pt>
                <c:pt idx="3">
                  <c:v>2.7322404371584699E-2</c:v>
                </c:pt>
              </c:numCache>
            </c:numRef>
          </c:val>
        </c:ser>
        <c:ser>
          <c:idx val="2"/>
          <c:order val="2"/>
          <c:tx>
            <c:strRef>
              <c:f>Sheet1!$E$13</c:f>
              <c:strCache>
                <c:ptCount val="1"/>
                <c:pt idx="0">
                  <c:v>56+</c:v>
                </c:pt>
              </c:strCache>
            </c:strRef>
          </c:tx>
          <c:invertIfNegative val="0"/>
          <c:dLbls>
            <c:showLegendKey val="0"/>
            <c:showVal val="1"/>
            <c:showCatName val="0"/>
            <c:showSerName val="0"/>
            <c:showPercent val="0"/>
            <c:showBubbleSize val="0"/>
            <c:showLeaderLines val="0"/>
          </c:dLbls>
          <c:cat>
            <c:strRef>
              <c:f>Sheet1!$B$14:$B$17</c:f>
              <c:strCache>
                <c:ptCount val="4"/>
                <c:pt idx="0">
                  <c:v>A FAVOR EN TODA CIRCUNSTANCIA</c:v>
                </c:pt>
                <c:pt idx="1">
                  <c:v>SOLO EN LAS CONDICIONES SEÑALADAS</c:v>
                </c:pt>
                <c:pt idx="2">
                  <c:v>EN CONTRA EN TODA CIRCUNSTANCIA</c:v>
                </c:pt>
                <c:pt idx="3">
                  <c:v>NS - NR</c:v>
                </c:pt>
              </c:strCache>
            </c:strRef>
          </c:cat>
          <c:val>
            <c:numRef>
              <c:f>Sheet1!$E$14:$E$17</c:f>
              <c:numCache>
                <c:formatCode>###0.0%</c:formatCode>
                <c:ptCount val="4"/>
                <c:pt idx="0">
                  <c:v>0.19083969465648856</c:v>
                </c:pt>
                <c:pt idx="1">
                  <c:v>0.58015267175572516</c:v>
                </c:pt>
                <c:pt idx="2">
                  <c:v>0.20610687022900762</c:v>
                </c:pt>
                <c:pt idx="3">
                  <c:v>2.2900763358778622E-2</c:v>
                </c:pt>
              </c:numCache>
            </c:numRef>
          </c:val>
        </c:ser>
        <c:dLbls>
          <c:showLegendKey val="0"/>
          <c:showVal val="0"/>
          <c:showCatName val="0"/>
          <c:showSerName val="0"/>
          <c:showPercent val="0"/>
          <c:showBubbleSize val="0"/>
        </c:dLbls>
        <c:gapWidth val="150"/>
        <c:axId val="97598080"/>
        <c:axId val="97603968"/>
      </c:barChart>
      <c:catAx>
        <c:axId val="97598080"/>
        <c:scaling>
          <c:orientation val="minMax"/>
        </c:scaling>
        <c:delete val="0"/>
        <c:axPos val="b"/>
        <c:majorTickMark val="out"/>
        <c:minorTickMark val="none"/>
        <c:tickLblPos val="nextTo"/>
        <c:crossAx val="97603968"/>
        <c:crosses val="autoZero"/>
        <c:auto val="1"/>
        <c:lblAlgn val="ctr"/>
        <c:lblOffset val="100"/>
        <c:noMultiLvlLbl val="0"/>
      </c:catAx>
      <c:valAx>
        <c:axId val="97603968"/>
        <c:scaling>
          <c:orientation val="minMax"/>
        </c:scaling>
        <c:delete val="0"/>
        <c:axPos val="l"/>
        <c:numFmt formatCode="###0.0%" sourceLinked="1"/>
        <c:majorTickMark val="out"/>
        <c:minorTickMark val="none"/>
        <c:tickLblPos val="nextTo"/>
        <c:crossAx val="97598080"/>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explosion val="15"/>
          </c:dPt>
          <c:dPt>
            <c:idx val="1"/>
            <c:bubble3D val="0"/>
            <c:explosion val="6"/>
          </c:dPt>
          <c:dPt>
            <c:idx val="2"/>
            <c:bubble3D val="0"/>
            <c:explosion val="0"/>
          </c:dPt>
          <c:dLbls>
            <c:txPr>
              <a:bodyPr/>
              <a:lstStyle/>
              <a:p>
                <a:pPr>
                  <a:defRPr sz="1200" b="1"/>
                </a:pPr>
                <a:endParaRPr lang="es-CL"/>
              </a:p>
            </c:txPr>
            <c:dLblPos val="outEnd"/>
            <c:showLegendKey val="0"/>
            <c:showVal val="1"/>
            <c:showCatName val="1"/>
            <c:showSerName val="0"/>
            <c:showPercent val="0"/>
            <c:showBubbleSize val="0"/>
            <c:separator>
</c:separator>
            <c:showLeaderLines val="1"/>
          </c:dLbls>
          <c:cat>
            <c:strRef>
              <c:f>Sheet1!$B$10:$B$12</c:f>
              <c:strCache>
                <c:ptCount val="3"/>
                <c:pt idx="0">
                  <c:v>HAY   DEUDA</c:v>
                </c:pt>
                <c:pt idx="1">
                  <c:v>NO   HAY  DEUDA</c:v>
                </c:pt>
                <c:pt idx="2">
                  <c:v>NS - NR</c:v>
                </c:pt>
              </c:strCache>
            </c:strRef>
          </c:cat>
          <c:val>
            <c:numRef>
              <c:f>Sheet1!$C$10:$C$12</c:f>
              <c:numCache>
                <c:formatCode>###0.0</c:formatCode>
                <c:ptCount val="3"/>
                <c:pt idx="0">
                  <c:v>70.119521912350606</c:v>
                </c:pt>
                <c:pt idx="1">
                  <c:v>22.908366533864541</c:v>
                </c:pt>
                <c:pt idx="2">
                  <c:v>6.9721115537848597</c:v>
                </c:pt>
              </c:numCache>
            </c:numRef>
          </c:val>
        </c:ser>
        <c:dLbls>
          <c:showLegendKey val="0"/>
          <c:showVal val="0"/>
          <c:showCatName val="0"/>
          <c:showSerName val="0"/>
          <c:showPercent val="0"/>
          <c:showBubbleSize val="0"/>
          <c:showLeaderLines val="1"/>
        </c:dLbls>
      </c:pie3DChart>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p.7!$A$5</c:f>
              <c:strCache>
                <c:ptCount val="1"/>
                <c:pt idx="0">
                  <c:v>HAY DEUDA</c:v>
                </c:pt>
              </c:strCache>
            </c:strRef>
          </c:tx>
          <c:marker>
            <c:symbol val="none"/>
          </c:marker>
          <c:dLbls>
            <c:showLegendKey val="0"/>
            <c:showVal val="1"/>
            <c:showCatName val="0"/>
            <c:showSerName val="0"/>
            <c:showPercent val="0"/>
            <c:showBubbleSize val="0"/>
            <c:showLeaderLines val="0"/>
          </c:dLbls>
          <c:cat>
            <c:numRef>
              <c:f>p.7!$B$4:$H$4</c:f>
              <c:numCache>
                <c:formatCode>mmm\-yy</c:formatCode>
                <c:ptCount val="7"/>
                <c:pt idx="0">
                  <c:v>42005</c:v>
                </c:pt>
                <c:pt idx="1">
                  <c:v>42095</c:v>
                </c:pt>
                <c:pt idx="2">
                  <c:v>42186</c:v>
                </c:pt>
                <c:pt idx="3">
                  <c:v>42278</c:v>
                </c:pt>
                <c:pt idx="4">
                  <c:v>42370</c:v>
                </c:pt>
                <c:pt idx="5">
                  <c:v>42461</c:v>
                </c:pt>
                <c:pt idx="6">
                  <c:v>42552</c:v>
                </c:pt>
              </c:numCache>
            </c:numRef>
          </c:cat>
          <c:val>
            <c:numRef>
              <c:f>p.7!$B$5:$H$5</c:f>
              <c:numCache>
                <c:formatCode>0.0%</c:formatCode>
                <c:ptCount val="7"/>
                <c:pt idx="0">
                  <c:v>0.68577075098814233</c:v>
                </c:pt>
                <c:pt idx="1">
                  <c:v>0.65410440239043899</c:v>
                </c:pt>
                <c:pt idx="2">
                  <c:v>0.62996860009366895</c:v>
                </c:pt>
                <c:pt idx="3">
                  <c:v>0.60159362549800799</c:v>
                </c:pt>
                <c:pt idx="4">
                  <c:v>0.57464093866242505</c:v>
                </c:pt>
                <c:pt idx="5">
                  <c:v>0.71799999999999997</c:v>
                </c:pt>
                <c:pt idx="6">
                  <c:v>0.70099999999999996</c:v>
                </c:pt>
              </c:numCache>
            </c:numRef>
          </c:val>
          <c:smooth val="0"/>
        </c:ser>
        <c:ser>
          <c:idx val="1"/>
          <c:order val="1"/>
          <c:tx>
            <c:strRef>
              <c:f>p.7!$A$6</c:f>
              <c:strCache>
                <c:ptCount val="1"/>
                <c:pt idx="0">
                  <c:v>NO HAY DEUDA</c:v>
                </c:pt>
              </c:strCache>
            </c:strRef>
          </c:tx>
          <c:marker>
            <c:symbol val="none"/>
          </c:marker>
          <c:dLbls>
            <c:showLegendKey val="0"/>
            <c:showVal val="1"/>
            <c:showCatName val="0"/>
            <c:showSerName val="0"/>
            <c:showPercent val="0"/>
            <c:showBubbleSize val="0"/>
            <c:showLeaderLines val="0"/>
          </c:dLbls>
          <c:cat>
            <c:numRef>
              <c:f>p.7!$B$4:$H$4</c:f>
              <c:numCache>
                <c:formatCode>mmm\-yy</c:formatCode>
                <c:ptCount val="7"/>
                <c:pt idx="0">
                  <c:v>42005</c:v>
                </c:pt>
                <c:pt idx="1">
                  <c:v>42095</c:v>
                </c:pt>
                <c:pt idx="2">
                  <c:v>42186</c:v>
                </c:pt>
                <c:pt idx="3">
                  <c:v>42278</c:v>
                </c:pt>
                <c:pt idx="4">
                  <c:v>42370</c:v>
                </c:pt>
                <c:pt idx="5">
                  <c:v>42461</c:v>
                </c:pt>
                <c:pt idx="6">
                  <c:v>42552</c:v>
                </c:pt>
              </c:numCache>
            </c:numRef>
          </c:cat>
          <c:val>
            <c:numRef>
              <c:f>p.7!$B$6:$H$6</c:f>
              <c:numCache>
                <c:formatCode>0.0%</c:formatCode>
                <c:ptCount val="7"/>
                <c:pt idx="0">
                  <c:v>0.25494071146245056</c:v>
                </c:pt>
                <c:pt idx="1">
                  <c:v>0.27759591633466157</c:v>
                </c:pt>
                <c:pt idx="2">
                  <c:v>0.28723959680719502</c:v>
                </c:pt>
                <c:pt idx="3">
                  <c:v>0.33665338645418302</c:v>
                </c:pt>
                <c:pt idx="4">
                  <c:v>0.37449238017772202</c:v>
                </c:pt>
                <c:pt idx="5">
                  <c:v>0.254</c:v>
                </c:pt>
                <c:pt idx="6">
                  <c:v>0.22899999999999998</c:v>
                </c:pt>
              </c:numCache>
            </c:numRef>
          </c:val>
          <c:smooth val="0"/>
        </c:ser>
        <c:dLbls>
          <c:showLegendKey val="0"/>
          <c:showVal val="0"/>
          <c:showCatName val="0"/>
          <c:showSerName val="0"/>
          <c:showPercent val="0"/>
          <c:showBubbleSize val="0"/>
        </c:dLbls>
        <c:marker val="1"/>
        <c:smooth val="0"/>
        <c:axId val="97643136"/>
        <c:axId val="97923456"/>
      </c:lineChart>
      <c:dateAx>
        <c:axId val="97643136"/>
        <c:scaling>
          <c:orientation val="minMax"/>
        </c:scaling>
        <c:delete val="0"/>
        <c:axPos val="b"/>
        <c:numFmt formatCode="mmm\-yy" sourceLinked="1"/>
        <c:majorTickMark val="out"/>
        <c:minorTickMark val="none"/>
        <c:tickLblPos val="nextTo"/>
        <c:crossAx val="97923456"/>
        <c:crosses val="autoZero"/>
        <c:auto val="1"/>
        <c:lblOffset val="100"/>
        <c:baseTimeUnit val="months"/>
      </c:dateAx>
      <c:valAx>
        <c:axId val="97923456"/>
        <c:scaling>
          <c:orientation val="minMax"/>
        </c:scaling>
        <c:delete val="0"/>
        <c:axPos val="l"/>
        <c:numFmt formatCode="0.0%" sourceLinked="1"/>
        <c:majorTickMark val="out"/>
        <c:minorTickMark val="none"/>
        <c:tickLblPos val="nextTo"/>
        <c:crossAx val="97643136"/>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Sheet1!$C$11</c:f>
              <c:strCache>
                <c:ptCount val="1"/>
                <c:pt idx="0">
                  <c:v>HOMBRE</c:v>
                </c:pt>
              </c:strCache>
            </c:strRef>
          </c:tx>
          <c:invertIfNegative val="0"/>
          <c:dLbls>
            <c:showLegendKey val="0"/>
            <c:showVal val="1"/>
            <c:showCatName val="0"/>
            <c:showSerName val="0"/>
            <c:showPercent val="0"/>
            <c:showBubbleSize val="0"/>
            <c:showLeaderLines val="0"/>
          </c:dLbls>
          <c:cat>
            <c:strRef>
              <c:f>Sheet1!$B$12:$B$14</c:f>
              <c:strCache>
                <c:ptCount val="3"/>
                <c:pt idx="0">
                  <c:v>HAY   DEUDA</c:v>
                </c:pt>
                <c:pt idx="1">
                  <c:v>NO   HAY  DEUDA</c:v>
                </c:pt>
                <c:pt idx="2">
                  <c:v>NS - NR</c:v>
                </c:pt>
              </c:strCache>
            </c:strRef>
          </c:cat>
          <c:val>
            <c:numRef>
              <c:f>Sheet1!$C$12:$C$14</c:f>
              <c:numCache>
                <c:formatCode>###0.0%</c:formatCode>
                <c:ptCount val="3"/>
                <c:pt idx="0">
                  <c:v>0.72064777327935237</c:v>
                </c:pt>
                <c:pt idx="1">
                  <c:v>0.19433198380566799</c:v>
                </c:pt>
                <c:pt idx="2">
                  <c:v>8.5020242914979741E-2</c:v>
                </c:pt>
              </c:numCache>
            </c:numRef>
          </c:val>
        </c:ser>
        <c:ser>
          <c:idx val="1"/>
          <c:order val="1"/>
          <c:tx>
            <c:strRef>
              <c:f>Sheet1!$D$11</c:f>
              <c:strCache>
                <c:ptCount val="1"/>
                <c:pt idx="0">
                  <c:v>MUJER</c:v>
                </c:pt>
              </c:strCache>
            </c:strRef>
          </c:tx>
          <c:invertIfNegative val="0"/>
          <c:dLbls>
            <c:showLegendKey val="0"/>
            <c:showVal val="1"/>
            <c:showCatName val="0"/>
            <c:showSerName val="0"/>
            <c:showPercent val="0"/>
            <c:showBubbleSize val="0"/>
            <c:showLeaderLines val="0"/>
          </c:dLbls>
          <c:cat>
            <c:strRef>
              <c:f>Sheet1!$B$12:$B$14</c:f>
              <c:strCache>
                <c:ptCount val="3"/>
                <c:pt idx="0">
                  <c:v>HAY   DEUDA</c:v>
                </c:pt>
                <c:pt idx="1">
                  <c:v>NO   HAY  DEUDA</c:v>
                </c:pt>
                <c:pt idx="2">
                  <c:v>NS - NR</c:v>
                </c:pt>
              </c:strCache>
            </c:strRef>
          </c:cat>
          <c:val>
            <c:numRef>
              <c:f>Sheet1!$D$12:$D$14</c:f>
              <c:numCache>
                <c:formatCode>###0.0%</c:formatCode>
                <c:ptCount val="3"/>
                <c:pt idx="0">
                  <c:v>0.68235294117647061</c:v>
                </c:pt>
                <c:pt idx="1">
                  <c:v>0.2627450980392157</c:v>
                </c:pt>
                <c:pt idx="2">
                  <c:v>5.4901960784313725E-2</c:v>
                </c:pt>
              </c:numCache>
            </c:numRef>
          </c:val>
        </c:ser>
        <c:dLbls>
          <c:showLegendKey val="0"/>
          <c:showVal val="0"/>
          <c:showCatName val="0"/>
          <c:showSerName val="0"/>
          <c:showPercent val="0"/>
          <c:showBubbleSize val="0"/>
        </c:dLbls>
        <c:gapWidth val="150"/>
        <c:axId val="87649280"/>
        <c:axId val="96536064"/>
      </c:barChart>
      <c:catAx>
        <c:axId val="87649280"/>
        <c:scaling>
          <c:orientation val="minMax"/>
        </c:scaling>
        <c:delete val="0"/>
        <c:axPos val="b"/>
        <c:majorTickMark val="out"/>
        <c:minorTickMark val="none"/>
        <c:tickLblPos val="nextTo"/>
        <c:crossAx val="96536064"/>
        <c:crosses val="autoZero"/>
        <c:auto val="1"/>
        <c:lblAlgn val="ctr"/>
        <c:lblOffset val="100"/>
        <c:noMultiLvlLbl val="0"/>
      </c:catAx>
      <c:valAx>
        <c:axId val="96536064"/>
        <c:scaling>
          <c:orientation val="minMax"/>
        </c:scaling>
        <c:delete val="0"/>
        <c:axPos val="l"/>
        <c:numFmt formatCode="###0.0%" sourceLinked="1"/>
        <c:majorTickMark val="out"/>
        <c:minorTickMark val="none"/>
        <c:tickLblPos val="nextTo"/>
        <c:crossAx val="87649280"/>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5"/>
          <c:dLbls>
            <c:dLbl>
              <c:idx val="0"/>
              <c:layout>
                <c:manualLayout>
                  <c:x val="5.2109109088889112E-2"/>
                  <c:y val="0"/>
                </c:manualLayout>
              </c:layout>
              <c:dLblPos val="bestFit"/>
              <c:showLegendKey val="0"/>
              <c:showVal val="1"/>
              <c:showCatName val="1"/>
              <c:showSerName val="0"/>
              <c:showPercent val="0"/>
              <c:showBubbleSize val="0"/>
              <c:separator>
</c:separator>
            </c:dLbl>
            <c:dLbl>
              <c:idx val="1"/>
              <c:layout>
                <c:manualLayout>
                  <c:x val="-5.2109109088889126E-2"/>
                  <c:y val="3.3319445858261701E-2"/>
                </c:manualLayout>
              </c:layout>
              <c:dLblPos val="bestFit"/>
              <c:showLegendKey val="0"/>
              <c:showVal val="1"/>
              <c:showCatName val="1"/>
              <c:showSerName val="0"/>
              <c:showPercent val="0"/>
              <c:showBubbleSize val="0"/>
              <c:separator>
</c:separator>
            </c:dLbl>
            <c:txPr>
              <a:bodyPr/>
              <a:lstStyle/>
              <a:p>
                <a:pPr>
                  <a:defRPr sz="1200" b="1"/>
                </a:pPr>
                <a:endParaRPr lang="es-CL"/>
              </a:p>
            </c:txPr>
            <c:dLblPos val="outEnd"/>
            <c:showLegendKey val="0"/>
            <c:showVal val="1"/>
            <c:showCatName val="1"/>
            <c:showSerName val="0"/>
            <c:showPercent val="0"/>
            <c:showBubbleSize val="0"/>
            <c:separator>
</c:separator>
            <c:showLeaderLines val="1"/>
          </c:dLbls>
          <c:cat>
            <c:strRef>
              <c:f>Sheet1!$B$11:$B$14</c:f>
              <c:strCache>
                <c:ptCount val="4"/>
                <c:pt idx="0">
                  <c:v>PEOR</c:v>
                </c:pt>
                <c:pt idx="1">
                  <c:v>IGUAL</c:v>
                </c:pt>
                <c:pt idx="2">
                  <c:v>MEJOR</c:v>
                </c:pt>
                <c:pt idx="3">
                  <c:v>NS - NR</c:v>
                </c:pt>
              </c:strCache>
            </c:strRef>
          </c:cat>
          <c:val>
            <c:numRef>
              <c:f>Sheet1!$C$11:$C$14</c:f>
              <c:numCache>
                <c:formatCode>###0.0</c:formatCode>
                <c:ptCount val="4"/>
                <c:pt idx="0">
                  <c:v>73.705179282868528</c:v>
                </c:pt>
                <c:pt idx="1">
                  <c:v>19.920318725099602</c:v>
                </c:pt>
                <c:pt idx="2">
                  <c:v>5.1792828685258963</c:v>
                </c:pt>
                <c:pt idx="3">
                  <c:v>1.1952191235059761</c:v>
                </c:pt>
              </c:numCache>
            </c:numRef>
          </c:val>
        </c:ser>
        <c:dLbls>
          <c:showLegendKey val="0"/>
          <c:showVal val="0"/>
          <c:showCatName val="0"/>
          <c:showSerName val="0"/>
          <c:showPercent val="0"/>
          <c:showBubbleSize val="0"/>
          <c:showLeaderLines val="1"/>
        </c:dLbls>
      </c:pie3DChart>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18-35</c:v>
                </c:pt>
              </c:strCache>
            </c:strRef>
          </c:tx>
          <c:invertIfNegative val="0"/>
          <c:dLbls>
            <c:showLegendKey val="0"/>
            <c:showVal val="1"/>
            <c:showCatName val="0"/>
            <c:showSerName val="0"/>
            <c:showPercent val="0"/>
            <c:showBubbleSize val="0"/>
            <c:showLeaderLines val="0"/>
          </c:dLbls>
          <c:cat>
            <c:strRef>
              <c:f>Sheet1!$B$14:$B$17</c:f>
              <c:strCache>
                <c:ptCount val="4"/>
                <c:pt idx="0">
                  <c:v>MALA, MUY MALA</c:v>
                </c:pt>
                <c:pt idx="1">
                  <c:v>REGULAR</c:v>
                </c:pt>
                <c:pt idx="2">
                  <c:v>BUENA, MUY BUENA</c:v>
                </c:pt>
                <c:pt idx="3">
                  <c:v>NS-NR</c:v>
                </c:pt>
              </c:strCache>
            </c:strRef>
          </c:cat>
          <c:val>
            <c:numRef>
              <c:f>Sheet1!$C$14:$C$17</c:f>
              <c:numCache>
                <c:formatCode>###0.0%</c:formatCode>
                <c:ptCount val="4"/>
                <c:pt idx="0">
                  <c:v>0.79255319148936165</c:v>
                </c:pt>
                <c:pt idx="1">
                  <c:v>0.15957446808510639</c:v>
                </c:pt>
                <c:pt idx="2">
                  <c:v>1.5957446808510637E-2</c:v>
                </c:pt>
                <c:pt idx="3">
                  <c:v>3.1914893617021274E-2</c:v>
                </c:pt>
              </c:numCache>
            </c:numRef>
          </c:val>
        </c:ser>
        <c:ser>
          <c:idx val="1"/>
          <c:order val="1"/>
          <c:tx>
            <c:strRef>
              <c:f>Sheet1!$D$13</c:f>
              <c:strCache>
                <c:ptCount val="1"/>
                <c:pt idx="0">
                  <c:v>36-55</c:v>
                </c:pt>
              </c:strCache>
            </c:strRef>
          </c:tx>
          <c:invertIfNegative val="0"/>
          <c:dLbls>
            <c:showLegendKey val="0"/>
            <c:showVal val="1"/>
            <c:showCatName val="0"/>
            <c:showSerName val="0"/>
            <c:showPercent val="0"/>
            <c:showBubbleSize val="0"/>
            <c:showLeaderLines val="0"/>
          </c:dLbls>
          <c:cat>
            <c:strRef>
              <c:f>Sheet1!$B$14:$B$17</c:f>
              <c:strCache>
                <c:ptCount val="4"/>
                <c:pt idx="0">
                  <c:v>MALA, MUY MALA</c:v>
                </c:pt>
                <c:pt idx="1">
                  <c:v>REGULAR</c:v>
                </c:pt>
                <c:pt idx="2">
                  <c:v>BUENA, MUY BUENA</c:v>
                </c:pt>
                <c:pt idx="3">
                  <c:v>NS-NR</c:v>
                </c:pt>
              </c:strCache>
            </c:strRef>
          </c:cat>
          <c:val>
            <c:numRef>
              <c:f>Sheet1!$D$14:$D$17</c:f>
              <c:numCache>
                <c:formatCode>###0.0%</c:formatCode>
                <c:ptCount val="4"/>
                <c:pt idx="0">
                  <c:v>0.81420765027322406</c:v>
                </c:pt>
                <c:pt idx="1">
                  <c:v>0.13661202185792351</c:v>
                </c:pt>
                <c:pt idx="2">
                  <c:v>3.825136612021858E-2</c:v>
                </c:pt>
                <c:pt idx="3">
                  <c:v>1.0928961748633882E-2</c:v>
                </c:pt>
              </c:numCache>
            </c:numRef>
          </c:val>
        </c:ser>
        <c:ser>
          <c:idx val="2"/>
          <c:order val="2"/>
          <c:tx>
            <c:strRef>
              <c:f>Sheet1!$E$13</c:f>
              <c:strCache>
                <c:ptCount val="1"/>
                <c:pt idx="0">
                  <c:v>56+</c:v>
                </c:pt>
              </c:strCache>
            </c:strRef>
          </c:tx>
          <c:invertIfNegative val="0"/>
          <c:dLbls>
            <c:showLegendKey val="0"/>
            <c:showVal val="1"/>
            <c:showCatName val="0"/>
            <c:showSerName val="0"/>
            <c:showPercent val="0"/>
            <c:showBubbleSize val="0"/>
            <c:showLeaderLines val="0"/>
          </c:dLbls>
          <c:cat>
            <c:strRef>
              <c:f>Sheet1!$B$14:$B$17</c:f>
              <c:strCache>
                <c:ptCount val="4"/>
                <c:pt idx="0">
                  <c:v>MALA, MUY MALA</c:v>
                </c:pt>
                <c:pt idx="1">
                  <c:v>REGULAR</c:v>
                </c:pt>
                <c:pt idx="2">
                  <c:v>BUENA, MUY BUENA</c:v>
                </c:pt>
                <c:pt idx="3">
                  <c:v>NS-NR</c:v>
                </c:pt>
              </c:strCache>
            </c:strRef>
          </c:cat>
          <c:val>
            <c:numRef>
              <c:f>Sheet1!$E$14:$E$17</c:f>
              <c:numCache>
                <c:formatCode>###0.0%</c:formatCode>
                <c:ptCount val="4"/>
                <c:pt idx="0">
                  <c:v>0.72519083969465636</c:v>
                </c:pt>
                <c:pt idx="1">
                  <c:v>0.18320610687022898</c:v>
                </c:pt>
                <c:pt idx="2">
                  <c:v>7.6335877862595422E-2</c:v>
                </c:pt>
                <c:pt idx="3">
                  <c:v>1.5267175572519083E-2</c:v>
                </c:pt>
              </c:numCache>
            </c:numRef>
          </c:val>
        </c:ser>
        <c:dLbls>
          <c:showLegendKey val="0"/>
          <c:showVal val="0"/>
          <c:showCatName val="0"/>
          <c:showSerName val="0"/>
          <c:showPercent val="0"/>
          <c:showBubbleSize val="0"/>
        </c:dLbls>
        <c:gapWidth val="150"/>
        <c:axId val="183797248"/>
        <c:axId val="183798784"/>
      </c:barChart>
      <c:catAx>
        <c:axId val="183797248"/>
        <c:scaling>
          <c:orientation val="minMax"/>
        </c:scaling>
        <c:delete val="0"/>
        <c:axPos val="b"/>
        <c:majorTickMark val="out"/>
        <c:minorTickMark val="none"/>
        <c:tickLblPos val="nextTo"/>
        <c:crossAx val="183798784"/>
        <c:crosses val="autoZero"/>
        <c:auto val="1"/>
        <c:lblAlgn val="ctr"/>
        <c:lblOffset val="100"/>
        <c:noMultiLvlLbl val="0"/>
      </c:catAx>
      <c:valAx>
        <c:axId val="183798784"/>
        <c:scaling>
          <c:orientation val="minMax"/>
        </c:scaling>
        <c:delete val="0"/>
        <c:axPos val="l"/>
        <c:numFmt formatCode="###0.0%" sourceLinked="1"/>
        <c:majorTickMark val="out"/>
        <c:minorTickMark val="none"/>
        <c:tickLblPos val="nextTo"/>
        <c:crossAx val="183797248"/>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p.9!$A$5</c:f>
              <c:strCache>
                <c:ptCount val="1"/>
                <c:pt idx="0">
                  <c:v>MEJOR</c:v>
                </c:pt>
              </c:strCache>
            </c:strRef>
          </c:tx>
          <c:marker>
            <c:symbol val="none"/>
          </c:marker>
          <c:dLbls>
            <c:showLegendKey val="0"/>
            <c:showVal val="1"/>
            <c:showCatName val="0"/>
            <c:showSerName val="0"/>
            <c:showPercent val="0"/>
            <c:showBubbleSize val="0"/>
            <c:showLeaderLines val="0"/>
          </c:dLbls>
          <c:cat>
            <c:numRef>
              <c:f>p.9!$B$4:$H$4</c:f>
              <c:numCache>
                <c:formatCode>mmm\-yy</c:formatCode>
                <c:ptCount val="7"/>
                <c:pt idx="0">
                  <c:v>42005</c:v>
                </c:pt>
                <c:pt idx="1">
                  <c:v>42095</c:v>
                </c:pt>
                <c:pt idx="2">
                  <c:v>42186</c:v>
                </c:pt>
                <c:pt idx="3">
                  <c:v>42278</c:v>
                </c:pt>
                <c:pt idx="4">
                  <c:v>42370</c:v>
                </c:pt>
                <c:pt idx="5">
                  <c:v>42461</c:v>
                </c:pt>
                <c:pt idx="6">
                  <c:v>42552</c:v>
                </c:pt>
              </c:numCache>
            </c:numRef>
          </c:cat>
          <c:val>
            <c:numRef>
              <c:f>p.9!$B$5:$H$5</c:f>
              <c:numCache>
                <c:formatCode>0.0%</c:formatCode>
                <c:ptCount val="7"/>
                <c:pt idx="0">
                  <c:v>9.2885375494071151E-2</c:v>
                </c:pt>
                <c:pt idx="1">
                  <c:v>5.7245737051792832E-2</c:v>
                </c:pt>
                <c:pt idx="2">
                  <c:v>3.9589886179539201E-2</c:v>
                </c:pt>
                <c:pt idx="3">
                  <c:v>4.7808764940239001E-2</c:v>
                </c:pt>
                <c:pt idx="4">
                  <c:v>6.3256154787221297E-2</c:v>
                </c:pt>
                <c:pt idx="5">
                  <c:v>5.1999999999999998E-2</c:v>
                </c:pt>
                <c:pt idx="6">
                  <c:v>5.2000000000000005E-2</c:v>
                </c:pt>
              </c:numCache>
            </c:numRef>
          </c:val>
          <c:smooth val="0"/>
        </c:ser>
        <c:ser>
          <c:idx val="1"/>
          <c:order val="1"/>
          <c:tx>
            <c:strRef>
              <c:f>p.9!$A$6</c:f>
              <c:strCache>
                <c:ptCount val="1"/>
                <c:pt idx="0">
                  <c:v>IGUAL</c:v>
                </c:pt>
              </c:strCache>
            </c:strRef>
          </c:tx>
          <c:marker>
            <c:symbol val="none"/>
          </c:marker>
          <c:dLbls>
            <c:showLegendKey val="0"/>
            <c:showVal val="1"/>
            <c:showCatName val="0"/>
            <c:showSerName val="0"/>
            <c:showPercent val="0"/>
            <c:showBubbleSize val="0"/>
            <c:showLeaderLines val="0"/>
          </c:dLbls>
          <c:cat>
            <c:numRef>
              <c:f>p.9!$B$4:$H$4</c:f>
              <c:numCache>
                <c:formatCode>mmm\-yy</c:formatCode>
                <c:ptCount val="7"/>
                <c:pt idx="0">
                  <c:v>42005</c:v>
                </c:pt>
                <c:pt idx="1">
                  <c:v>42095</c:v>
                </c:pt>
                <c:pt idx="2">
                  <c:v>42186</c:v>
                </c:pt>
                <c:pt idx="3">
                  <c:v>42278</c:v>
                </c:pt>
                <c:pt idx="4">
                  <c:v>42370</c:v>
                </c:pt>
                <c:pt idx="5">
                  <c:v>42461</c:v>
                </c:pt>
                <c:pt idx="6">
                  <c:v>42552</c:v>
                </c:pt>
              </c:numCache>
            </c:numRef>
          </c:cat>
          <c:val>
            <c:numRef>
              <c:f>p.9!$B$6:$H$6</c:f>
              <c:numCache>
                <c:formatCode>0.0%</c:formatCode>
                <c:ptCount val="7"/>
                <c:pt idx="0">
                  <c:v>0.31027667984189722</c:v>
                </c:pt>
                <c:pt idx="1">
                  <c:v>0.24557982071713141</c:v>
                </c:pt>
                <c:pt idx="2">
                  <c:v>0.171132849220647</c:v>
                </c:pt>
                <c:pt idx="3">
                  <c:v>0.21314741035856599</c:v>
                </c:pt>
                <c:pt idx="4">
                  <c:v>0.18123915136065699</c:v>
                </c:pt>
                <c:pt idx="5">
                  <c:v>0.32200000000000001</c:v>
                </c:pt>
                <c:pt idx="6">
                  <c:v>0.19900000000000001</c:v>
                </c:pt>
              </c:numCache>
            </c:numRef>
          </c:val>
          <c:smooth val="0"/>
        </c:ser>
        <c:ser>
          <c:idx val="2"/>
          <c:order val="2"/>
          <c:tx>
            <c:strRef>
              <c:f>p.9!$A$7</c:f>
              <c:strCache>
                <c:ptCount val="1"/>
                <c:pt idx="0">
                  <c:v>PEOR</c:v>
                </c:pt>
              </c:strCache>
            </c:strRef>
          </c:tx>
          <c:marker>
            <c:symbol val="none"/>
          </c:marker>
          <c:dLbls>
            <c:showLegendKey val="0"/>
            <c:showVal val="1"/>
            <c:showCatName val="0"/>
            <c:showSerName val="0"/>
            <c:showPercent val="0"/>
            <c:showBubbleSize val="0"/>
            <c:showLeaderLines val="0"/>
          </c:dLbls>
          <c:cat>
            <c:numRef>
              <c:f>p.9!$B$4:$H$4</c:f>
              <c:numCache>
                <c:formatCode>mmm\-yy</c:formatCode>
                <c:ptCount val="7"/>
                <c:pt idx="0">
                  <c:v>42005</c:v>
                </c:pt>
                <c:pt idx="1">
                  <c:v>42095</c:v>
                </c:pt>
                <c:pt idx="2">
                  <c:v>42186</c:v>
                </c:pt>
                <c:pt idx="3">
                  <c:v>42278</c:v>
                </c:pt>
                <c:pt idx="4">
                  <c:v>42370</c:v>
                </c:pt>
                <c:pt idx="5">
                  <c:v>42461</c:v>
                </c:pt>
                <c:pt idx="6">
                  <c:v>42552</c:v>
                </c:pt>
              </c:numCache>
            </c:numRef>
          </c:cat>
          <c:val>
            <c:numRef>
              <c:f>p.9!$B$7:$H$7</c:f>
              <c:numCache>
                <c:formatCode>0.0%</c:formatCode>
                <c:ptCount val="7"/>
                <c:pt idx="0">
                  <c:v>0.55533596837944665</c:v>
                </c:pt>
                <c:pt idx="1">
                  <c:v>0.6605415537848619</c:v>
                </c:pt>
                <c:pt idx="2">
                  <c:v>0.775434898445862</c:v>
                </c:pt>
                <c:pt idx="3">
                  <c:v>0.71115537848605603</c:v>
                </c:pt>
                <c:pt idx="4">
                  <c:v>0.72403921480000799</c:v>
                </c:pt>
                <c:pt idx="5">
                  <c:v>0.622</c:v>
                </c:pt>
                <c:pt idx="6">
                  <c:v>0.73699999999999999</c:v>
                </c:pt>
              </c:numCache>
            </c:numRef>
          </c:val>
          <c:smooth val="0"/>
        </c:ser>
        <c:dLbls>
          <c:showLegendKey val="0"/>
          <c:showVal val="0"/>
          <c:showCatName val="0"/>
          <c:showSerName val="0"/>
          <c:showPercent val="0"/>
          <c:showBubbleSize val="0"/>
        </c:dLbls>
        <c:marker val="1"/>
        <c:smooth val="0"/>
        <c:axId val="98559104"/>
        <c:axId val="98561408"/>
      </c:lineChart>
      <c:dateAx>
        <c:axId val="98559104"/>
        <c:scaling>
          <c:orientation val="minMax"/>
        </c:scaling>
        <c:delete val="0"/>
        <c:axPos val="b"/>
        <c:numFmt formatCode="mmm\-yy" sourceLinked="1"/>
        <c:majorTickMark val="out"/>
        <c:minorTickMark val="none"/>
        <c:tickLblPos val="nextTo"/>
        <c:crossAx val="98561408"/>
        <c:crosses val="autoZero"/>
        <c:auto val="1"/>
        <c:lblOffset val="100"/>
        <c:baseTimeUnit val="months"/>
      </c:dateAx>
      <c:valAx>
        <c:axId val="98561408"/>
        <c:scaling>
          <c:orientation val="minMax"/>
        </c:scaling>
        <c:delete val="0"/>
        <c:axPos val="l"/>
        <c:numFmt formatCode="0.0%" sourceLinked="1"/>
        <c:majorTickMark val="out"/>
        <c:minorTickMark val="none"/>
        <c:tickLblPos val="nextTo"/>
        <c:crossAx val="98559104"/>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HOMBRE</c:v>
                </c:pt>
              </c:strCache>
            </c:strRef>
          </c:tx>
          <c:invertIfNegative val="0"/>
          <c:dLbls>
            <c:showLegendKey val="0"/>
            <c:showVal val="1"/>
            <c:showCatName val="0"/>
            <c:showSerName val="0"/>
            <c:showPercent val="0"/>
            <c:showBubbleSize val="0"/>
            <c:showLeaderLines val="0"/>
          </c:dLbls>
          <c:cat>
            <c:strRef>
              <c:f>Sheet1!$B$14:$B$17</c:f>
              <c:strCache>
                <c:ptCount val="4"/>
                <c:pt idx="0">
                  <c:v>PEOR</c:v>
                </c:pt>
                <c:pt idx="1">
                  <c:v>IGUAL</c:v>
                </c:pt>
                <c:pt idx="2">
                  <c:v>MEJOR</c:v>
                </c:pt>
                <c:pt idx="3">
                  <c:v>NS - NR</c:v>
                </c:pt>
              </c:strCache>
            </c:strRef>
          </c:cat>
          <c:val>
            <c:numRef>
              <c:f>Sheet1!$C$14:$C$17</c:f>
              <c:numCache>
                <c:formatCode>###0.0%</c:formatCode>
                <c:ptCount val="4"/>
                <c:pt idx="0">
                  <c:v>0.75303643724696356</c:v>
                </c:pt>
                <c:pt idx="1">
                  <c:v>0.19028340080971659</c:v>
                </c:pt>
                <c:pt idx="2">
                  <c:v>4.4534412955465584E-2</c:v>
                </c:pt>
                <c:pt idx="3">
                  <c:v>1.2145748987854249E-2</c:v>
                </c:pt>
              </c:numCache>
            </c:numRef>
          </c:val>
        </c:ser>
        <c:ser>
          <c:idx val="1"/>
          <c:order val="1"/>
          <c:tx>
            <c:strRef>
              <c:f>Sheet1!$D$13</c:f>
              <c:strCache>
                <c:ptCount val="1"/>
                <c:pt idx="0">
                  <c:v>MUJER</c:v>
                </c:pt>
              </c:strCache>
            </c:strRef>
          </c:tx>
          <c:invertIfNegative val="0"/>
          <c:dLbls>
            <c:showLegendKey val="0"/>
            <c:showVal val="1"/>
            <c:showCatName val="0"/>
            <c:showSerName val="0"/>
            <c:showPercent val="0"/>
            <c:showBubbleSize val="0"/>
            <c:showLeaderLines val="0"/>
          </c:dLbls>
          <c:cat>
            <c:strRef>
              <c:f>Sheet1!$B$14:$B$17</c:f>
              <c:strCache>
                <c:ptCount val="4"/>
                <c:pt idx="0">
                  <c:v>PEOR</c:v>
                </c:pt>
                <c:pt idx="1">
                  <c:v>IGUAL</c:v>
                </c:pt>
                <c:pt idx="2">
                  <c:v>MEJOR</c:v>
                </c:pt>
                <c:pt idx="3">
                  <c:v>NS - NR</c:v>
                </c:pt>
              </c:strCache>
            </c:strRef>
          </c:cat>
          <c:val>
            <c:numRef>
              <c:f>Sheet1!$D$14:$D$17</c:f>
              <c:numCache>
                <c:formatCode>###0.0%</c:formatCode>
                <c:ptCount val="4"/>
                <c:pt idx="0">
                  <c:v>0.72156862745098038</c:v>
                </c:pt>
                <c:pt idx="1">
                  <c:v>0.20784313725490197</c:v>
                </c:pt>
                <c:pt idx="2">
                  <c:v>5.8823529411764698E-2</c:v>
                </c:pt>
                <c:pt idx="3">
                  <c:v>1.1764705882352941E-2</c:v>
                </c:pt>
              </c:numCache>
            </c:numRef>
          </c:val>
        </c:ser>
        <c:dLbls>
          <c:showLegendKey val="0"/>
          <c:showVal val="0"/>
          <c:showCatName val="0"/>
          <c:showSerName val="0"/>
          <c:showPercent val="0"/>
          <c:showBubbleSize val="0"/>
        </c:dLbls>
        <c:gapWidth val="150"/>
        <c:axId val="97094272"/>
        <c:axId val="97290112"/>
      </c:barChart>
      <c:catAx>
        <c:axId val="97094272"/>
        <c:scaling>
          <c:orientation val="minMax"/>
        </c:scaling>
        <c:delete val="0"/>
        <c:axPos val="b"/>
        <c:majorTickMark val="out"/>
        <c:minorTickMark val="none"/>
        <c:tickLblPos val="nextTo"/>
        <c:crossAx val="97290112"/>
        <c:crosses val="autoZero"/>
        <c:auto val="1"/>
        <c:lblAlgn val="ctr"/>
        <c:lblOffset val="100"/>
        <c:noMultiLvlLbl val="0"/>
      </c:catAx>
      <c:valAx>
        <c:axId val="97290112"/>
        <c:scaling>
          <c:orientation val="minMax"/>
        </c:scaling>
        <c:delete val="0"/>
        <c:axPos val="l"/>
        <c:numFmt formatCode="###0.0%" sourceLinked="1"/>
        <c:majorTickMark val="out"/>
        <c:minorTickMark val="none"/>
        <c:tickLblPos val="nextTo"/>
        <c:crossAx val="97094272"/>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Sheet1!$C$14</c:f>
              <c:strCache>
                <c:ptCount val="1"/>
                <c:pt idx="0">
                  <c:v>18-35</c:v>
                </c:pt>
              </c:strCache>
            </c:strRef>
          </c:tx>
          <c:invertIfNegative val="0"/>
          <c:dLbls>
            <c:showLegendKey val="0"/>
            <c:showVal val="1"/>
            <c:showCatName val="0"/>
            <c:showSerName val="0"/>
            <c:showPercent val="0"/>
            <c:showBubbleSize val="0"/>
            <c:showLeaderLines val="0"/>
          </c:dLbls>
          <c:cat>
            <c:strRef>
              <c:f>Sheet1!$B$15:$B$18</c:f>
              <c:strCache>
                <c:ptCount val="4"/>
                <c:pt idx="0">
                  <c:v>PEOR</c:v>
                </c:pt>
                <c:pt idx="1">
                  <c:v>IGUAL</c:v>
                </c:pt>
                <c:pt idx="2">
                  <c:v>MEJOR</c:v>
                </c:pt>
                <c:pt idx="3">
                  <c:v>NS - NR</c:v>
                </c:pt>
              </c:strCache>
            </c:strRef>
          </c:cat>
          <c:val>
            <c:numRef>
              <c:f>Sheet1!$C$15:$C$18</c:f>
              <c:numCache>
                <c:formatCode>###0.0%</c:formatCode>
                <c:ptCount val="4"/>
                <c:pt idx="0">
                  <c:v>0.75</c:v>
                </c:pt>
                <c:pt idx="1">
                  <c:v>0.19680851063829788</c:v>
                </c:pt>
                <c:pt idx="2">
                  <c:v>3.1914893617021274E-2</c:v>
                </c:pt>
                <c:pt idx="3">
                  <c:v>2.1276595744680851E-2</c:v>
                </c:pt>
              </c:numCache>
            </c:numRef>
          </c:val>
        </c:ser>
        <c:ser>
          <c:idx val="1"/>
          <c:order val="1"/>
          <c:tx>
            <c:strRef>
              <c:f>Sheet1!$D$14</c:f>
              <c:strCache>
                <c:ptCount val="1"/>
                <c:pt idx="0">
                  <c:v>36-55</c:v>
                </c:pt>
              </c:strCache>
            </c:strRef>
          </c:tx>
          <c:invertIfNegative val="0"/>
          <c:dLbls>
            <c:showLegendKey val="0"/>
            <c:showVal val="1"/>
            <c:showCatName val="0"/>
            <c:showSerName val="0"/>
            <c:showPercent val="0"/>
            <c:showBubbleSize val="0"/>
            <c:showLeaderLines val="0"/>
          </c:dLbls>
          <c:cat>
            <c:strRef>
              <c:f>Sheet1!$B$15:$B$18</c:f>
              <c:strCache>
                <c:ptCount val="4"/>
                <c:pt idx="0">
                  <c:v>PEOR</c:v>
                </c:pt>
                <c:pt idx="1">
                  <c:v>IGUAL</c:v>
                </c:pt>
                <c:pt idx="2">
                  <c:v>MEJOR</c:v>
                </c:pt>
                <c:pt idx="3">
                  <c:v>NS - NR</c:v>
                </c:pt>
              </c:strCache>
            </c:strRef>
          </c:cat>
          <c:val>
            <c:numRef>
              <c:f>Sheet1!$D$15:$D$18</c:f>
              <c:numCache>
                <c:formatCode>###0.0%</c:formatCode>
                <c:ptCount val="4"/>
                <c:pt idx="0">
                  <c:v>0.77049180327868849</c:v>
                </c:pt>
                <c:pt idx="1">
                  <c:v>0.1748633879781421</c:v>
                </c:pt>
                <c:pt idx="2">
                  <c:v>5.4644808743169397E-2</c:v>
                </c:pt>
              </c:numCache>
            </c:numRef>
          </c:val>
        </c:ser>
        <c:ser>
          <c:idx val="2"/>
          <c:order val="2"/>
          <c:tx>
            <c:strRef>
              <c:f>Sheet1!$E$14</c:f>
              <c:strCache>
                <c:ptCount val="1"/>
                <c:pt idx="0">
                  <c:v>56+</c:v>
                </c:pt>
              </c:strCache>
            </c:strRef>
          </c:tx>
          <c:invertIfNegative val="0"/>
          <c:dLbls>
            <c:showLegendKey val="0"/>
            <c:showVal val="1"/>
            <c:showCatName val="0"/>
            <c:showSerName val="0"/>
            <c:showPercent val="0"/>
            <c:showBubbleSize val="0"/>
            <c:showLeaderLines val="0"/>
          </c:dLbls>
          <c:cat>
            <c:strRef>
              <c:f>Sheet1!$B$15:$B$18</c:f>
              <c:strCache>
                <c:ptCount val="4"/>
                <c:pt idx="0">
                  <c:v>PEOR</c:v>
                </c:pt>
                <c:pt idx="1">
                  <c:v>IGUAL</c:v>
                </c:pt>
                <c:pt idx="2">
                  <c:v>MEJOR</c:v>
                </c:pt>
                <c:pt idx="3">
                  <c:v>NS - NR</c:v>
                </c:pt>
              </c:strCache>
            </c:strRef>
          </c:cat>
          <c:val>
            <c:numRef>
              <c:f>Sheet1!$E$15:$E$18</c:f>
              <c:numCache>
                <c:formatCode>###0.0%</c:formatCode>
                <c:ptCount val="4"/>
                <c:pt idx="0">
                  <c:v>0.6717557251908397</c:v>
                </c:pt>
                <c:pt idx="1">
                  <c:v>0.23664122137404578</c:v>
                </c:pt>
                <c:pt idx="2">
                  <c:v>7.6335877862595422E-2</c:v>
                </c:pt>
                <c:pt idx="3">
                  <c:v>1.5267175572519083E-2</c:v>
                </c:pt>
              </c:numCache>
            </c:numRef>
          </c:val>
        </c:ser>
        <c:dLbls>
          <c:showLegendKey val="0"/>
          <c:showVal val="0"/>
          <c:showCatName val="0"/>
          <c:showSerName val="0"/>
          <c:showPercent val="0"/>
          <c:showBubbleSize val="0"/>
        </c:dLbls>
        <c:gapWidth val="150"/>
        <c:axId val="98504064"/>
        <c:axId val="98534528"/>
      </c:barChart>
      <c:catAx>
        <c:axId val="98504064"/>
        <c:scaling>
          <c:orientation val="minMax"/>
        </c:scaling>
        <c:delete val="0"/>
        <c:axPos val="b"/>
        <c:majorTickMark val="out"/>
        <c:minorTickMark val="none"/>
        <c:tickLblPos val="nextTo"/>
        <c:crossAx val="98534528"/>
        <c:crosses val="autoZero"/>
        <c:auto val="1"/>
        <c:lblAlgn val="ctr"/>
        <c:lblOffset val="100"/>
        <c:noMultiLvlLbl val="0"/>
      </c:catAx>
      <c:valAx>
        <c:axId val="98534528"/>
        <c:scaling>
          <c:orientation val="minMax"/>
        </c:scaling>
        <c:delete val="0"/>
        <c:axPos val="l"/>
        <c:numFmt formatCode="###0.0%" sourceLinked="1"/>
        <c:majorTickMark val="out"/>
        <c:minorTickMark val="none"/>
        <c:tickLblPos val="nextTo"/>
        <c:crossAx val="98504064"/>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explosion val="10"/>
          </c:dPt>
          <c:dPt>
            <c:idx val="1"/>
            <c:bubble3D val="0"/>
            <c:explosion val="16"/>
          </c:dPt>
          <c:dLbls>
            <c:dLblPos val="outEnd"/>
            <c:showLegendKey val="0"/>
            <c:showVal val="1"/>
            <c:showCatName val="1"/>
            <c:showSerName val="0"/>
            <c:showPercent val="0"/>
            <c:showBubbleSize val="0"/>
            <c:separator>
</c:separator>
            <c:showLeaderLines val="1"/>
          </c:dLbls>
          <c:cat>
            <c:strRef>
              <c:f>Sheet1!$B$11:$B$14</c:f>
              <c:strCache>
                <c:ptCount val="4"/>
                <c:pt idx="0">
                  <c:v>PEOR</c:v>
                </c:pt>
                <c:pt idx="1">
                  <c:v>IGUAL</c:v>
                </c:pt>
                <c:pt idx="2">
                  <c:v>MEJOR</c:v>
                </c:pt>
                <c:pt idx="3">
                  <c:v>NS-NR</c:v>
                </c:pt>
              </c:strCache>
            </c:strRef>
          </c:cat>
          <c:val>
            <c:numRef>
              <c:f>Sheet1!$C$11:$C$14</c:f>
              <c:numCache>
                <c:formatCode>###0.0</c:formatCode>
                <c:ptCount val="4"/>
                <c:pt idx="0">
                  <c:v>35.657370517928285</c:v>
                </c:pt>
                <c:pt idx="1">
                  <c:v>48.804780876494021</c:v>
                </c:pt>
                <c:pt idx="2">
                  <c:v>14.54183266932271</c:v>
                </c:pt>
                <c:pt idx="3" formatCode="####.0">
                  <c:v>0.99601593625498008</c:v>
                </c:pt>
              </c:numCache>
            </c:numRef>
          </c:val>
        </c:ser>
        <c:dLbls>
          <c:showLegendKey val="0"/>
          <c:showVal val="0"/>
          <c:showCatName val="0"/>
          <c:showSerName val="0"/>
          <c:showPercent val="0"/>
          <c:showBubbleSize val="0"/>
          <c:showLeaderLines val="1"/>
        </c:dLbls>
      </c:pie3DChart>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p.10!$A$5</c:f>
              <c:strCache>
                <c:ptCount val="1"/>
                <c:pt idx="0">
                  <c:v>MEJOR</c:v>
                </c:pt>
              </c:strCache>
            </c:strRef>
          </c:tx>
          <c:marker>
            <c:symbol val="none"/>
          </c:marker>
          <c:dLbls>
            <c:showLegendKey val="0"/>
            <c:showVal val="1"/>
            <c:showCatName val="0"/>
            <c:showSerName val="0"/>
            <c:showPercent val="0"/>
            <c:showBubbleSize val="0"/>
            <c:showLeaderLines val="0"/>
          </c:dLbls>
          <c:cat>
            <c:numRef>
              <c:f>p.10!$B$4:$H$4</c:f>
              <c:numCache>
                <c:formatCode>mmm\-yy</c:formatCode>
                <c:ptCount val="7"/>
                <c:pt idx="0">
                  <c:v>42005</c:v>
                </c:pt>
                <c:pt idx="1">
                  <c:v>42095</c:v>
                </c:pt>
                <c:pt idx="2">
                  <c:v>42186</c:v>
                </c:pt>
                <c:pt idx="3">
                  <c:v>42278</c:v>
                </c:pt>
                <c:pt idx="4">
                  <c:v>42370</c:v>
                </c:pt>
                <c:pt idx="5">
                  <c:v>42461</c:v>
                </c:pt>
                <c:pt idx="6">
                  <c:v>42552</c:v>
                </c:pt>
              </c:numCache>
            </c:numRef>
          </c:cat>
          <c:val>
            <c:numRef>
              <c:f>p.10!$B$5:$H$5</c:f>
              <c:numCache>
                <c:formatCode>0.0%</c:formatCode>
                <c:ptCount val="7"/>
                <c:pt idx="0">
                  <c:v>0.39130434782608697</c:v>
                </c:pt>
                <c:pt idx="1">
                  <c:v>0.17927217131474102</c:v>
                </c:pt>
                <c:pt idx="2">
                  <c:v>0.15349702765919801</c:v>
                </c:pt>
                <c:pt idx="3">
                  <c:v>0.28286852589641398</c:v>
                </c:pt>
                <c:pt idx="4">
                  <c:v>0.23335641976451801</c:v>
                </c:pt>
                <c:pt idx="5">
                  <c:v>0.22600000000000001</c:v>
                </c:pt>
                <c:pt idx="6">
                  <c:v>0.14499999999999999</c:v>
                </c:pt>
              </c:numCache>
            </c:numRef>
          </c:val>
          <c:smooth val="0"/>
        </c:ser>
        <c:ser>
          <c:idx val="1"/>
          <c:order val="1"/>
          <c:tx>
            <c:strRef>
              <c:f>p.10!$A$6</c:f>
              <c:strCache>
                <c:ptCount val="1"/>
                <c:pt idx="0">
                  <c:v>IGUAL</c:v>
                </c:pt>
              </c:strCache>
            </c:strRef>
          </c:tx>
          <c:marker>
            <c:symbol val="none"/>
          </c:marker>
          <c:dLbls>
            <c:showLegendKey val="0"/>
            <c:showVal val="1"/>
            <c:showCatName val="0"/>
            <c:showSerName val="0"/>
            <c:showPercent val="0"/>
            <c:showBubbleSize val="0"/>
            <c:showLeaderLines val="0"/>
          </c:dLbls>
          <c:cat>
            <c:numRef>
              <c:f>p.10!$B$4:$H$4</c:f>
              <c:numCache>
                <c:formatCode>mmm\-yy</c:formatCode>
                <c:ptCount val="7"/>
                <c:pt idx="0">
                  <c:v>42005</c:v>
                </c:pt>
                <c:pt idx="1">
                  <c:v>42095</c:v>
                </c:pt>
                <c:pt idx="2">
                  <c:v>42186</c:v>
                </c:pt>
                <c:pt idx="3">
                  <c:v>42278</c:v>
                </c:pt>
                <c:pt idx="4">
                  <c:v>42370</c:v>
                </c:pt>
                <c:pt idx="5">
                  <c:v>42461</c:v>
                </c:pt>
                <c:pt idx="6">
                  <c:v>42552</c:v>
                </c:pt>
              </c:numCache>
            </c:numRef>
          </c:cat>
          <c:val>
            <c:numRef>
              <c:f>p.10!$B$6:$H$6</c:f>
              <c:numCache>
                <c:formatCode>0.0%</c:formatCode>
                <c:ptCount val="7"/>
                <c:pt idx="0">
                  <c:v>0.30434782608695654</c:v>
                </c:pt>
                <c:pt idx="1">
                  <c:v>0.26330444223107574</c:v>
                </c:pt>
                <c:pt idx="2">
                  <c:v>0.24395671073046299</c:v>
                </c:pt>
                <c:pt idx="3">
                  <c:v>0.31872509960159401</c:v>
                </c:pt>
                <c:pt idx="4">
                  <c:v>0.39394378177342598</c:v>
                </c:pt>
                <c:pt idx="5">
                  <c:v>0.48</c:v>
                </c:pt>
                <c:pt idx="6">
                  <c:v>0.48799999999999999</c:v>
                </c:pt>
              </c:numCache>
            </c:numRef>
          </c:val>
          <c:smooth val="0"/>
        </c:ser>
        <c:ser>
          <c:idx val="2"/>
          <c:order val="2"/>
          <c:tx>
            <c:strRef>
              <c:f>p.10!$A$7</c:f>
              <c:strCache>
                <c:ptCount val="1"/>
                <c:pt idx="0">
                  <c:v>PEOR</c:v>
                </c:pt>
              </c:strCache>
            </c:strRef>
          </c:tx>
          <c:marker>
            <c:symbol val="none"/>
          </c:marker>
          <c:dLbls>
            <c:showLegendKey val="0"/>
            <c:showVal val="1"/>
            <c:showCatName val="0"/>
            <c:showSerName val="0"/>
            <c:showPercent val="0"/>
            <c:showBubbleSize val="0"/>
            <c:showLeaderLines val="0"/>
          </c:dLbls>
          <c:cat>
            <c:numRef>
              <c:f>p.10!$B$4:$H$4</c:f>
              <c:numCache>
                <c:formatCode>mmm\-yy</c:formatCode>
                <c:ptCount val="7"/>
                <c:pt idx="0">
                  <c:v>42005</c:v>
                </c:pt>
                <c:pt idx="1">
                  <c:v>42095</c:v>
                </c:pt>
                <c:pt idx="2">
                  <c:v>42186</c:v>
                </c:pt>
                <c:pt idx="3">
                  <c:v>42278</c:v>
                </c:pt>
                <c:pt idx="4">
                  <c:v>42370</c:v>
                </c:pt>
                <c:pt idx="5">
                  <c:v>42461</c:v>
                </c:pt>
                <c:pt idx="6">
                  <c:v>42552</c:v>
                </c:pt>
              </c:numCache>
            </c:numRef>
          </c:cat>
          <c:val>
            <c:numRef>
              <c:f>p.10!$B$7:$H$7</c:f>
              <c:numCache>
                <c:formatCode>0.0%</c:formatCode>
                <c:ptCount val="7"/>
                <c:pt idx="0">
                  <c:v>0.28063241106719367</c:v>
                </c:pt>
                <c:pt idx="1">
                  <c:v>0.52977256972111719</c:v>
                </c:pt>
                <c:pt idx="2">
                  <c:v>0.58059219699224796</c:v>
                </c:pt>
                <c:pt idx="3">
                  <c:v>0.356573705179283</c:v>
                </c:pt>
                <c:pt idx="4">
                  <c:v>0.35927653537933901</c:v>
                </c:pt>
                <c:pt idx="5">
                  <c:v>0.28999999999999998</c:v>
                </c:pt>
                <c:pt idx="6">
                  <c:v>0.35700000000000004</c:v>
                </c:pt>
              </c:numCache>
            </c:numRef>
          </c:val>
          <c:smooth val="0"/>
        </c:ser>
        <c:dLbls>
          <c:showLegendKey val="0"/>
          <c:showVal val="0"/>
          <c:showCatName val="0"/>
          <c:showSerName val="0"/>
          <c:showPercent val="0"/>
          <c:showBubbleSize val="0"/>
        </c:dLbls>
        <c:marker val="1"/>
        <c:smooth val="0"/>
        <c:axId val="96819456"/>
        <c:axId val="97630464"/>
      </c:lineChart>
      <c:dateAx>
        <c:axId val="96819456"/>
        <c:scaling>
          <c:orientation val="minMax"/>
        </c:scaling>
        <c:delete val="0"/>
        <c:axPos val="b"/>
        <c:numFmt formatCode="mmm\-yy" sourceLinked="1"/>
        <c:majorTickMark val="out"/>
        <c:minorTickMark val="none"/>
        <c:tickLblPos val="nextTo"/>
        <c:crossAx val="97630464"/>
        <c:crosses val="autoZero"/>
        <c:auto val="1"/>
        <c:lblOffset val="100"/>
        <c:baseTimeUnit val="months"/>
      </c:dateAx>
      <c:valAx>
        <c:axId val="97630464"/>
        <c:scaling>
          <c:orientation val="minMax"/>
        </c:scaling>
        <c:delete val="0"/>
        <c:axPos val="l"/>
        <c:numFmt formatCode="0.0%" sourceLinked="1"/>
        <c:majorTickMark val="out"/>
        <c:minorTickMark val="none"/>
        <c:tickLblPos val="nextTo"/>
        <c:crossAx val="96819456"/>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Sheet1!$C$4</c:f>
              <c:strCache>
                <c:ptCount val="1"/>
                <c:pt idx="0">
                  <c:v>HOMBRE</c:v>
                </c:pt>
              </c:strCache>
            </c:strRef>
          </c:tx>
          <c:invertIfNegative val="0"/>
          <c:dLbls>
            <c:showLegendKey val="0"/>
            <c:showVal val="1"/>
            <c:showCatName val="0"/>
            <c:showSerName val="0"/>
            <c:showPercent val="0"/>
            <c:showBubbleSize val="0"/>
            <c:showLeaderLines val="0"/>
          </c:dLbls>
          <c:cat>
            <c:strRef>
              <c:f>Sheet1!$B$5:$B$8</c:f>
              <c:strCache>
                <c:ptCount val="4"/>
                <c:pt idx="0">
                  <c:v>PEOR</c:v>
                </c:pt>
                <c:pt idx="1">
                  <c:v>IGUAL</c:v>
                </c:pt>
                <c:pt idx="2">
                  <c:v>MEJOR</c:v>
                </c:pt>
                <c:pt idx="3">
                  <c:v>NS-NR</c:v>
                </c:pt>
              </c:strCache>
            </c:strRef>
          </c:cat>
          <c:val>
            <c:numRef>
              <c:f>Sheet1!$C$5:$C$8</c:f>
              <c:numCache>
                <c:formatCode>###0.0%</c:formatCode>
                <c:ptCount val="4"/>
                <c:pt idx="0">
                  <c:v>0.38056680161943318</c:v>
                </c:pt>
                <c:pt idx="1">
                  <c:v>0.47773279352226722</c:v>
                </c:pt>
                <c:pt idx="2">
                  <c:v>0.12955465587044535</c:v>
                </c:pt>
                <c:pt idx="3">
                  <c:v>1.2145748987854249E-2</c:v>
                </c:pt>
              </c:numCache>
            </c:numRef>
          </c:val>
        </c:ser>
        <c:ser>
          <c:idx val="1"/>
          <c:order val="1"/>
          <c:tx>
            <c:strRef>
              <c:f>Sheet1!$D$4</c:f>
              <c:strCache>
                <c:ptCount val="1"/>
                <c:pt idx="0">
                  <c:v>MUJER</c:v>
                </c:pt>
              </c:strCache>
            </c:strRef>
          </c:tx>
          <c:invertIfNegative val="0"/>
          <c:dLbls>
            <c:showLegendKey val="0"/>
            <c:showVal val="1"/>
            <c:showCatName val="0"/>
            <c:showSerName val="0"/>
            <c:showPercent val="0"/>
            <c:showBubbleSize val="0"/>
            <c:showLeaderLines val="0"/>
          </c:dLbls>
          <c:cat>
            <c:strRef>
              <c:f>Sheet1!$B$5:$B$8</c:f>
              <c:strCache>
                <c:ptCount val="4"/>
                <c:pt idx="0">
                  <c:v>PEOR</c:v>
                </c:pt>
                <c:pt idx="1">
                  <c:v>IGUAL</c:v>
                </c:pt>
                <c:pt idx="2">
                  <c:v>MEJOR</c:v>
                </c:pt>
                <c:pt idx="3">
                  <c:v>NS-NR</c:v>
                </c:pt>
              </c:strCache>
            </c:strRef>
          </c:cat>
          <c:val>
            <c:numRef>
              <c:f>Sheet1!$D$5:$D$8</c:f>
              <c:numCache>
                <c:formatCode>###0.0%</c:formatCode>
                <c:ptCount val="4"/>
                <c:pt idx="0">
                  <c:v>0.33333333333333326</c:v>
                </c:pt>
                <c:pt idx="1">
                  <c:v>0.49803921568627452</c:v>
                </c:pt>
                <c:pt idx="2">
                  <c:v>0.16078431372549018</c:v>
                </c:pt>
                <c:pt idx="3" formatCode="####.0%">
                  <c:v>7.8431372549019607E-3</c:v>
                </c:pt>
              </c:numCache>
            </c:numRef>
          </c:val>
        </c:ser>
        <c:dLbls>
          <c:showLegendKey val="0"/>
          <c:showVal val="0"/>
          <c:showCatName val="0"/>
          <c:showSerName val="0"/>
          <c:showPercent val="0"/>
          <c:showBubbleSize val="0"/>
        </c:dLbls>
        <c:gapWidth val="150"/>
        <c:axId val="98593024"/>
        <c:axId val="98600448"/>
      </c:barChart>
      <c:catAx>
        <c:axId val="98593024"/>
        <c:scaling>
          <c:orientation val="minMax"/>
        </c:scaling>
        <c:delete val="0"/>
        <c:axPos val="b"/>
        <c:majorTickMark val="out"/>
        <c:minorTickMark val="none"/>
        <c:tickLblPos val="nextTo"/>
        <c:crossAx val="98600448"/>
        <c:crosses val="autoZero"/>
        <c:auto val="1"/>
        <c:lblAlgn val="ctr"/>
        <c:lblOffset val="100"/>
        <c:noMultiLvlLbl val="0"/>
      </c:catAx>
      <c:valAx>
        <c:axId val="98600448"/>
        <c:scaling>
          <c:orientation val="minMax"/>
        </c:scaling>
        <c:delete val="0"/>
        <c:axPos val="l"/>
        <c:numFmt formatCode="###0.0%" sourceLinked="1"/>
        <c:majorTickMark val="out"/>
        <c:minorTickMark val="none"/>
        <c:tickLblPos val="nextTo"/>
        <c:crossAx val="98593024"/>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18-35</c:v>
                </c:pt>
              </c:strCache>
            </c:strRef>
          </c:tx>
          <c:invertIfNegative val="0"/>
          <c:dLbls>
            <c:dLbl>
              <c:idx val="0"/>
              <c:layout>
                <c:manualLayout>
                  <c:x val="-1.4697441025071289E-2"/>
                  <c:y val="6.6638891716523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Sheet1!$B$14:$B$17</c:f>
              <c:strCache>
                <c:ptCount val="4"/>
                <c:pt idx="0">
                  <c:v>PEOR</c:v>
                </c:pt>
                <c:pt idx="1">
                  <c:v>IGUAL</c:v>
                </c:pt>
                <c:pt idx="2">
                  <c:v>MEJOR</c:v>
                </c:pt>
                <c:pt idx="3">
                  <c:v>NS-NR</c:v>
                </c:pt>
              </c:strCache>
            </c:strRef>
          </c:cat>
          <c:val>
            <c:numRef>
              <c:f>Sheet1!$C$14:$C$17</c:f>
              <c:numCache>
                <c:formatCode>###0.0%</c:formatCode>
                <c:ptCount val="4"/>
                <c:pt idx="0">
                  <c:v>0.37234042553191488</c:v>
                </c:pt>
                <c:pt idx="1">
                  <c:v>0.49468085106382981</c:v>
                </c:pt>
                <c:pt idx="2">
                  <c:v>0.12234042553191489</c:v>
                </c:pt>
                <c:pt idx="3">
                  <c:v>1.0638297872340425E-2</c:v>
                </c:pt>
              </c:numCache>
            </c:numRef>
          </c:val>
        </c:ser>
        <c:ser>
          <c:idx val="1"/>
          <c:order val="1"/>
          <c:tx>
            <c:strRef>
              <c:f>Sheet1!$D$13</c:f>
              <c:strCache>
                <c:ptCount val="1"/>
                <c:pt idx="0">
                  <c:v>36-55</c:v>
                </c:pt>
              </c:strCache>
            </c:strRef>
          </c:tx>
          <c:invertIfNegative val="0"/>
          <c:dLbls>
            <c:dLbl>
              <c:idx val="0"/>
              <c:layout>
                <c:manualLayout>
                  <c:x val="5.5115403844017332E-3"/>
                  <c:y val="-4.66472242015663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Sheet1!$B$14:$B$17</c:f>
              <c:strCache>
                <c:ptCount val="4"/>
                <c:pt idx="0">
                  <c:v>PEOR</c:v>
                </c:pt>
                <c:pt idx="1">
                  <c:v>IGUAL</c:v>
                </c:pt>
                <c:pt idx="2">
                  <c:v>MEJOR</c:v>
                </c:pt>
                <c:pt idx="3">
                  <c:v>NS-NR</c:v>
                </c:pt>
              </c:strCache>
            </c:strRef>
          </c:cat>
          <c:val>
            <c:numRef>
              <c:f>Sheet1!$D$14:$D$17</c:f>
              <c:numCache>
                <c:formatCode>###0.0%</c:formatCode>
                <c:ptCount val="4"/>
                <c:pt idx="0">
                  <c:v>0.37158469945355194</c:v>
                </c:pt>
                <c:pt idx="1">
                  <c:v>0.48087431693989069</c:v>
                </c:pt>
                <c:pt idx="2">
                  <c:v>0.14754098360655737</c:v>
                </c:pt>
              </c:numCache>
            </c:numRef>
          </c:val>
        </c:ser>
        <c:ser>
          <c:idx val="2"/>
          <c:order val="2"/>
          <c:tx>
            <c:strRef>
              <c:f>Sheet1!$E$13</c:f>
              <c:strCache>
                <c:ptCount val="1"/>
                <c:pt idx="0">
                  <c:v>56+</c:v>
                </c:pt>
              </c:strCache>
            </c:strRef>
          </c:tx>
          <c:invertIfNegative val="0"/>
          <c:dLbls>
            <c:showLegendKey val="0"/>
            <c:showVal val="1"/>
            <c:showCatName val="0"/>
            <c:showSerName val="0"/>
            <c:showPercent val="0"/>
            <c:showBubbleSize val="0"/>
            <c:showLeaderLines val="0"/>
          </c:dLbls>
          <c:cat>
            <c:strRef>
              <c:f>Sheet1!$B$14:$B$17</c:f>
              <c:strCache>
                <c:ptCount val="4"/>
                <c:pt idx="0">
                  <c:v>PEOR</c:v>
                </c:pt>
                <c:pt idx="1">
                  <c:v>IGUAL</c:v>
                </c:pt>
                <c:pt idx="2">
                  <c:v>MEJOR</c:v>
                </c:pt>
                <c:pt idx="3">
                  <c:v>NS-NR</c:v>
                </c:pt>
              </c:strCache>
            </c:strRef>
          </c:cat>
          <c:val>
            <c:numRef>
              <c:f>Sheet1!$E$14:$E$17</c:f>
              <c:numCache>
                <c:formatCode>###0.0%</c:formatCode>
                <c:ptCount val="4"/>
                <c:pt idx="0">
                  <c:v>0.31297709923664124</c:v>
                </c:pt>
                <c:pt idx="1">
                  <c:v>0.48854961832061067</c:v>
                </c:pt>
                <c:pt idx="2">
                  <c:v>0.17557251908396945</c:v>
                </c:pt>
                <c:pt idx="3">
                  <c:v>2.2900763358778622E-2</c:v>
                </c:pt>
              </c:numCache>
            </c:numRef>
          </c:val>
        </c:ser>
        <c:dLbls>
          <c:showLegendKey val="0"/>
          <c:showVal val="0"/>
          <c:showCatName val="0"/>
          <c:showSerName val="0"/>
          <c:showPercent val="0"/>
          <c:showBubbleSize val="0"/>
        </c:dLbls>
        <c:gapWidth val="150"/>
        <c:axId val="98493568"/>
        <c:axId val="98568832"/>
      </c:barChart>
      <c:catAx>
        <c:axId val="98493568"/>
        <c:scaling>
          <c:orientation val="minMax"/>
        </c:scaling>
        <c:delete val="0"/>
        <c:axPos val="b"/>
        <c:majorTickMark val="out"/>
        <c:minorTickMark val="none"/>
        <c:tickLblPos val="nextTo"/>
        <c:crossAx val="98568832"/>
        <c:crosses val="autoZero"/>
        <c:auto val="1"/>
        <c:lblAlgn val="ctr"/>
        <c:lblOffset val="100"/>
        <c:noMultiLvlLbl val="0"/>
      </c:catAx>
      <c:valAx>
        <c:axId val="98568832"/>
        <c:scaling>
          <c:orientation val="minMax"/>
        </c:scaling>
        <c:delete val="0"/>
        <c:axPos val="l"/>
        <c:numFmt formatCode="###0.0%" sourceLinked="1"/>
        <c:majorTickMark val="out"/>
        <c:minorTickMark val="none"/>
        <c:tickLblPos val="nextTo"/>
        <c:crossAx val="98493568"/>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12"/>
          <c:dLbls>
            <c:dLbl>
              <c:idx val="0"/>
              <c:layout>
                <c:manualLayout>
                  <c:x val="6.4871463834797416E-2"/>
                  <c:y val="4.8733346242307747E-2"/>
                </c:manualLayout>
              </c:layout>
              <c:dLblPos val="bestFit"/>
              <c:showLegendKey val="0"/>
              <c:showVal val="1"/>
              <c:showCatName val="1"/>
              <c:showSerName val="0"/>
              <c:showPercent val="0"/>
              <c:showBubbleSize val="0"/>
              <c:separator>
</c:separator>
            </c:dLbl>
            <c:dLbl>
              <c:idx val="1"/>
              <c:layout>
                <c:manualLayout>
                  <c:x val="-3.0408498672561287E-2"/>
                  <c:y val="8.247181671775157E-2"/>
                </c:manualLayout>
              </c:layout>
              <c:dLblPos val="bestFit"/>
              <c:showLegendKey val="0"/>
              <c:showVal val="1"/>
              <c:showCatName val="1"/>
              <c:showSerName val="0"/>
              <c:showPercent val="0"/>
              <c:showBubbleSize val="0"/>
              <c:separator>
</c:separator>
            </c:dLbl>
            <c:dLbl>
              <c:idx val="2"/>
              <c:layout>
                <c:manualLayout>
                  <c:x val="-9.730719575219611E-2"/>
                  <c:y val="7.4974378834319608E-2"/>
                </c:manualLayout>
              </c:layout>
              <c:dLblPos val="bestFit"/>
              <c:showLegendKey val="0"/>
              <c:showVal val="1"/>
              <c:showCatName val="1"/>
              <c:showSerName val="0"/>
              <c:showPercent val="0"/>
              <c:showBubbleSize val="0"/>
              <c:separator>
</c:separator>
            </c:dLbl>
            <c:txPr>
              <a:bodyPr/>
              <a:lstStyle/>
              <a:p>
                <a:pPr>
                  <a:defRPr sz="1200" b="1"/>
                </a:pPr>
                <a:endParaRPr lang="es-CL"/>
              </a:p>
            </c:txPr>
            <c:dLblPos val="outEnd"/>
            <c:showLegendKey val="0"/>
            <c:showVal val="1"/>
            <c:showCatName val="1"/>
            <c:showSerName val="0"/>
            <c:showPercent val="0"/>
            <c:showBubbleSize val="0"/>
            <c:separator>
</c:separator>
            <c:showLeaderLines val="1"/>
          </c:dLbls>
          <c:cat>
            <c:strRef>
              <c:f>Sheet1!$B$11:$B$14</c:f>
              <c:strCache>
                <c:ptCount val="4"/>
                <c:pt idx="0">
                  <c:v>MALA, MUY MALA</c:v>
                </c:pt>
                <c:pt idx="1">
                  <c:v>REGULAR</c:v>
                </c:pt>
                <c:pt idx="2">
                  <c:v>BUENA, MUY BUENA</c:v>
                </c:pt>
                <c:pt idx="3">
                  <c:v>NS-NR</c:v>
                </c:pt>
              </c:strCache>
            </c:strRef>
          </c:cat>
          <c:val>
            <c:numRef>
              <c:f>Sheet1!$C$11:$C$14</c:f>
              <c:numCache>
                <c:formatCode>###0.0</c:formatCode>
                <c:ptCount val="4"/>
                <c:pt idx="0">
                  <c:v>38.844621513944219</c:v>
                </c:pt>
                <c:pt idx="1">
                  <c:v>50.199203187250994</c:v>
                </c:pt>
                <c:pt idx="2">
                  <c:v>9.760956175298805</c:v>
                </c:pt>
                <c:pt idx="3">
                  <c:v>1.1952191235059761</c:v>
                </c:pt>
              </c:numCache>
            </c:numRef>
          </c:val>
        </c:ser>
        <c:dLbls>
          <c:showLegendKey val="0"/>
          <c:showVal val="0"/>
          <c:showCatName val="0"/>
          <c:showSerName val="0"/>
          <c:showPercent val="0"/>
          <c:showBubbleSize val="0"/>
          <c:showLeaderLines val="1"/>
        </c:dLbls>
      </c:pie3DChart>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p.2!$A$5</c:f>
              <c:strCache>
                <c:ptCount val="1"/>
                <c:pt idx="0">
                  <c:v>BUENA Y MUY BUENA</c:v>
                </c:pt>
              </c:strCache>
            </c:strRef>
          </c:tx>
          <c:marker>
            <c:symbol val="none"/>
          </c:marker>
          <c:dLbls>
            <c:showLegendKey val="0"/>
            <c:showVal val="1"/>
            <c:showCatName val="0"/>
            <c:showSerName val="0"/>
            <c:showPercent val="0"/>
            <c:showBubbleSize val="0"/>
            <c:showLeaderLines val="0"/>
          </c:dLbls>
          <c:cat>
            <c:numRef>
              <c:f>p.2!$B$4:$H$4</c:f>
              <c:numCache>
                <c:formatCode>mmm\-yy</c:formatCode>
                <c:ptCount val="7"/>
                <c:pt idx="0">
                  <c:v>42005</c:v>
                </c:pt>
                <c:pt idx="1">
                  <c:v>42095</c:v>
                </c:pt>
                <c:pt idx="2">
                  <c:v>42186</c:v>
                </c:pt>
                <c:pt idx="3">
                  <c:v>42278</c:v>
                </c:pt>
                <c:pt idx="4">
                  <c:v>42370</c:v>
                </c:pt>
                <c:pt idx="5">
                  <c:v>42461</c:v>
                </c:pt>
                <c:pt idx="6">
                  <c:v>42552</c:v>
                </c:pt>
              </c:numCache>
            </c:numRef>
          </c:cat>
          <c:val>
            <c:numRef>
              <c:f>p.2!$B$5:$H$5</c:f>
              <c:numCache>
                <c:formatCode>0.0%</c:formatCode>
                <c:ptCount val="7"/>
                <c:pt idx="0">
                  <c:v>0.15810276679841898</c:v>
                </c:pt>
                <c:pt idx="1">
                  <c:v>0.12132782868525903</c:v>
                </c:pt>
                <c:pt idx="2">
                  <c:v>0.1671579691457114</c:v>
                </c:pt>
                <c:pt idx="3">
                  <c:v>0.143426294820717</c:v>
                </c:pt>
                <c:pt idx="4">
                  <c:v>0.14994027060923934</c:v>
                </c:pt>
                <c:pt idx="5">
                  <c:v>9.8000000000000004E-2</c:v>
                </c:pt>
                <c:pt idx="6">
                  <c:v>9.8000000000000004E-2</c:v>
                </c:pt>
              </c:numCache>
            </c:numRef>
          </c:val>
          <c:smooth val="0"/>
        </c:ser>
        <c:ser>
          <c:idx val="1"/>
          <c:order val="1"/>
          <c:tx>
            <c:strRef>
              <c:f>p.2!$A$6</c:f>
              <c:strCache>
                <c:ptCount val="1"/>
                <c:pt idx="0">
                  <c:v>REGULAR</c:v>
                </c:pt>
              </c:strCache>
            </c:strRef>
          </c:tx>
          <c:marker>
            <c:symbol val="none"/>
          </c:marker>
          <c:dLbls>
            <c:showLegendKey val="0"/>
            <c:showVal val="1"/>
            <c:showCatName val="0"/>
            <c:showSerName val="0"/>
            <c:showPercent val="0"/>
            <c:showBubbleSize val="0"/>
            <c:showLeaderLines val="0"/>
          </c:dLbls>
          <c:cat>
            <c:numRef>
              <c:f>p.2!$B$4:$H$4</c:f>
              <c:numCache>
                <c:formatCode>mmm\-yy</c:formatCode>
                <c:ptCount val="7"/>
                <c:pt idx="0">
                  <c:v>42005</c:v>
                </c:pt>
                <c:pt idx="1">
                  <c:v>42095</c:v>
                </c:pt>
                <c:pt idx="2">
                  <c:v>42186</c:v>
                </c:pt>
                <c:pt idx="3">
                  <c:v>42278</c:v>
                </c:pt>
                <c:pt idx="4">
                  <c:v>42370</c:v>
                </c:pt>
                <c:pt idx="5">
                  <c:v>42461</c:v>
                </c:pt>
                <c:pt idx="6">
                  <c:v>42552</c:v>
                </c:pt>
              </c:numCache>
            </c:numRef>
          </c:cat>
          <c:val>
            <c:numRef>
              <c:f>p.2!$B$6:$H$6</c:f>
              <c:numCache>
                <c:formatCode>0.0%</c:formatCode>
                <c:ptCount val="7"/>
                <c:pt idx="0">
                  <c:v>0.44268774703557312</c:v>
                </c:pt>
                <c:pt idx="1">
                  <c:v>0.49118958167330856</c:v>
                </c:pt>
                <c:pt idx="2">
                  <c:v>0.46517217536911598</c:v>
                </c:pt>
                <c:pt idx="3">
                  <c:v>0.47211155378486103</c:v>
                </c:pt>
                <c:pt idx="4">
                  <c:v>0.43932431889194801</c:v>
                </c:pt>
                <c:pt idx="5">
                  <c:v>0.39400000000000002</c:v>
                </c:pt>
                <c:pt idx="6">
                  <c:v>0.38799999999999996</c:v>
                </c:pt>
              </c:numCache>
            </c:numRef>
          </c:val>
          <c:smooth val="0"/>
        </c:ser>
        <c:ser>
          <c:idx val="2"/>
          <c:order val="2"/>
          <c:tx>
            <c:strRef>
              <c:f>p.2!$A$7</c:f>
              <c:strCache>
                <c:ptCount val="1"/>
                <c:pt idx="0">
                  <c:v>MALA Y MUY MALA </c:v>
                </c:pt>
              </c:strCache>
            </c:strRef>
          </c:tx>
          <c:marker>
            <c:symbol val="none"/>
          </c:marker>
          <c:dLbls>
            <c:showLegendKey val="0"/>
            <c:showVal val="1"/>
            <c:showCatName val="0"/>
            <c:showSerName val="0"/>
            <c:showPercent val="0"/>
            <c:showBubbleSize val="0"/>
            <c:showLeaderLines val="0"/>
          </c:dLbls>
          <c:cat>
            <c:numRef>
              <c:f>p.2!$B$4:$H$4</c:f>
              <c:numCache>
                <c:formatCode>mmm\-yy</c:formatCode>
                <c:ptCount val="7"/>
                <c:pt idx="0">
                  <c:v>42005</c:v>
                </c:pt>
                <c:pt idx="1">
                  <c:v>42095</c:v>
                </c:pt>
                <c:pt idx="2">
                  <c:v>42186</c:v>
                </c:pt>
                <c:pt idx="3">
                  <c:v>42278</c:v>
                </c:pt>
                <c:pt idx="4">
                  <c:v>42370</c:v>
                </c:pt>
                <c:pt idx="5">
                  <c:v>42461</c:v>
                </c:pt>
                <c:pt idx="6">
                  <c:v>42552</c:v>
                </c:pt>
              </c:numCache>
            </c:numRef>
          </c:cat>
          <c:val>
            <c:numRef>
              <c:f>p.2!$B$7:$H$7</c:f>
              <c:numCache>
                <c:formatCode>0.0%</c:formatCode>
                <c:ptCount val="7"/>
                <c:pt idx="0">
                  <c:v>0.37747035573122534</c:v>
                </c:pt>
                <c:pt idx="1">
                  <c:v>0.37146854581673328</c:v>
                </c:pt>
                <c:pt idx="2">
                  <c:v>0.34932782160714004</c:v>
                </c:pt>
                <c:pt idx="3">
                  <c:v>0.37051792828685298</c:v>
                </c:pt>
                <c:pt idx="4">
                  <c:v>0.39573636348909302</c:v>
                </c:pt>
                <c:pt idx="5">
                  <c:v>0.49199999999999999</c:v>
                </c:pt>
                <c:pt idx="6">
                  <c:v>0.502</c:v>
                </c:pt>
              </c:numCache>
            </c:numRef>
          </c:val>
          <c:smooth val="0"/>
        </c:ser>
        <c:dLbls>
          <c:showLegendKey val="0"/>
          <c:showVal val="0"/>
          <c:showCatName val="0"/>
          <c:showSerName val="0"/>
          <c:showPercent val="0"/>
          <c:showBubbleSize val="0"/>
        </c:dLbls>
        <c:marker val="1"/>
        <c:smooth val="0"/>
        <c:axId val="87616512"/>
        <c:axId val="87882752"/>
      </c:lineChart>
      <c:dateAx>
        <c:axId val="87616512"/>
        <c:scaling>
          <c:orientation val="minMax"/>
        </c:scaling>
        <c:delete val="0"/>
        <c:axPos val="b"/>
        <c:numFmt formatCode="mmm\-yy" sourceLinked="1"/>
        <c:majorTickMark val="out"/>
        <c:minorTickMark val="none"/>
        <c:tickLblPos val="nextTo"/>
        <c:crossAx val="87882752"/>
        <c:crosses val="autoZero"/>
        <c:auto val="1"/>
        <c:lblOffset val="100"/>
        <c:baseTimeUnit val="months"/>
      </c:dateAx>
      <c:valAx>
        <c:axId val="87882752"/>
        <c:scaling>
          <c:orientation val="minMax"/>
        </c:scaling>
        <c:delete val="0"/>
        <c:axPos val="l"/>
        <c:numFmt formatCode="0.0%" sourceLinked="1"/>
        <c:majorTickMark val="out"/>
        <c:minorTickMark val="none"/>
        <c:tickLblPos val="nextTo"/>
        <c:crossAx val="87616512"/>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Sheet1!$C$13</c:f>
              <c:strCache>
                <c:ptCount val="1"/>
                <c:pt idx="0">
                  <c:v>HOMBRE</c:v>
                </c:pt>
              </c:strCache>
            </c:strRef>
          </c:tx>
          <c:invertIfNegative val="0"/>
          <c:dLbls>
            <c:showLegendKey val="0"/>
            <c:showVal val="1"/>
            <c:showCatName val="0"/>
            <c:showSerName val="0"/>
            <c:showPercent val="0"/>
            <c:showBubbleSize val="0"/>
            <c:showLeaderLines val="0"/>
          </c:dLbls>
          <c:cat>
            <c:strRef>
              <c:f>Sheet1!$B$14:$B$17</c:f>
              <c:strCache>
                <c:ptCount val="4"/>
                <c:pt idx="0">
                  <c:v>MALA, MUY MALA</c:v>
                </c:pt>
                <c:pt idx="1">
                  <c:v>REGULAR</c:v>
                </c:pt>
                <c:pt idx="2">
                  <c:v>BUENA, MUY BUENA</c:v>
                </c:pt>
                <c:pt idx="3">
                  <c:v>NS-NR</c:v>
                </c:pt>
              </c:strCache>
            </c:strRef>
          </c:cat>
          <c:val>
            <c:numRef>
              <c:f>Sheet1!$C$14:$C$17</c:f>
              <c:numCache>
                <c:formatCode>###0.0%</c:formatCode>
                <c:ptCount val="4"/>
                <c:pt idx="0">
                  <c:v>0.36437246963562747</c:v>
                </c:pt>
                <c:pt idx="1">
                  <c:v>0.52226720647773284</c:v>
                </c:pt>
                <c:pt idx="2">
                  <c:v>9.7165991902833995E-2</c:v>
                </c:pt>
                <c:pt idx="3">
                  <c:v>1.6194331983805668E-2</c:v>
                </c:pt>
              </c:numCache>
            </c:numRef>
          </c:val>
        </c:ser>
        <c:ser>
          <c:idx val="1"/>
          <c:order val="1"/>
          <c:tx>
            <c:strRef>
              <c:f>Sheet1!$D$13</c:f>
              <c:strCache>
                <c:ptCount val="1"/>
                <c:pt idx="0">
                  <c:v>MUJER</c:v>
                </c:pt>
              </c:strCache>
            </c:strRef>
          </c:tx>
          <c:invertIfNegative val="0"/>
          <c:dLbls>
            <c:showLegendKey val="0"/>
            <c:showVal val="1"/>
            <c:showCatName val="0"/>
            <c:showSerName val="0"/>
            <c:showPercent val="0"/>
            <c:showBubbleSize val="0"/>
            <c:showLeaderLines val="0"/>
          </c:dLbls>
          <c:cat>
            <c:strRef>
              <c:f>Sheet1!$B$14:$B$17</c:f>
              <c:strCache>
                <c:ptCount val="4"/>
                <c:pt idx="0">
                  <c:v>MALA, MUY MALA</c:v>
                </c:pt>
                <c:pt idx="1">
                  <c:v>REGULAR</c:v>
                </c:pt>
                <c:pt idx="2">
                  <c:v>BUENA, MUY BUENA</c:v>
                </c:pt>
                <c:pt idx="3">
                  <c:v>NS-NR</c:v>
                </c:pt>
              </c:strCache>
            </c:strRef>
          </c:cat>
          <c:val>
            <c:numRef>
              <c:f>Sheet1!$D$14:$D$17</c:f>
              <c:numCache>
                <c:formatCode>###0.0%</c:formatCode>
                <c:ptCount val="4"/>
                <c:pt idx="0">
                  <c:v>0.41176470588235292</c:v>
                </c:pt>
                <c:pt idx="1">
                  <c:v>0.4823529411764706</c:v>
                </c:pt>
                <c:pt idx="2">
                  <c:v>9.8039215686274522E-2</c:v>
                </c:pt>
                <c:pt idx="3" formatCode="####.0%">
                  <c:v>7.8431372549019607E-3</c:v>
                </c:pt>
              </c:numCache>
            </c:numRef>
          </c:val>
        </c:ser>
        <c:dLbls>
          <c:showLegendKey val="0"/>
          <c:showVal val="0"/>
          <c:showCatName val="0"/>
          <c:showSerName val="0"/>
          <c:showPercent val="0"/>
          <c:showBubbleSize val="0"/>
        </c:dLbls>
        <c:gapWidth val="150"/>
        <c:axId val="73045888"/>
        <c:axId val="73525120"/>
      </c:barChart>
      <c:catAx>
        <c:axId val="73045888"/>
        <c:scaling>
          <c:orientation val="minMax"/>
        </c:scaling>
        <c:delete val="0"/>
        <c:axPos val="b"/>
        <c:majorTickMark val="out"/>
        <c:minorTickMark val="none"/>
        <c:tickLblPos val="nextTo"/>
        <c:crossAx val="73525120"/>
        <c:crosses val="autoZero"/>
        <c:auto val="1"/>
        <c:lblAlgn val="ctr"/>
        <c:lblOffset val="100"/>
        <c:noMultiLvlLbl val="0"/>
      </c:catAx>
      <c:valAx>
        <c:axId val="73525120"/>
        <c:scaling>
          <c:orientation val="minMax"/>
        </c:scaling>
        <c:delete val="0"/>
        <c:axPos val="l"/>
        <c:numFmt formatCode="###0.0%" sourceLinked="1"/>
        <c:majorTickMark val="out"/>
        <c:minorTickMark val="none"/>
        <c:tickLblPos val="nextTo"/>
        <c:crossAx val="73045888"/>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Sheet1!$C$14</c:f>
              <c:strCache>
                <c:ptCount val="1"/>
                <c:pt idx="0">
                  <c:v>18-35</c:v>
                </c:pt>
              </c:strCache>
            </c:strRef>
          </c:tx>
          <c:invertIfNegative val="0"/>
          <c:dLbls>
            <c:showLegendKey val="0"/>
            <c:showVal val="1"/>
            <c:showCatName val="0"/>
            <c:showSerName val="0"/>
            <c:showPercent val="0"/>
            <c:showBubbleSize val="0"/>
            <c:showLeaderLines val="0"/>
          </c:dLbls>
          <c:cat>
            <c:strRef>
              <c:f>Sheet1!$B$15:$B$18</c:f>
              <c:strCache>
                <c:ptCount val="4"/>
                <c:pt idx="0">
                  <c:v>MALA, MUY MALA</c:v>
                </c:pt>
                <c:pt idx="1">
                  <c:v>REGULAR</c:v>
                </c:pt>
                <c:pt idx="2">
                  <c:v>BUENA, MUY BUENA</c:v>
                </c:pt>
                <c:pt idx="3">
                  <c:v>NS-NR</c:v>
                </c:pt>
              </c:strCache>
            </c:strRef>
          </c:cat>
          <c:val>
            <c:numRef>
              <c:f>Sheet1!$C$15:$C$18</c:f>
              <c:numCache>
                <c:formatCode>###0.0%</c:formatCode>
                <c:ptCount val="4"/>
                <c:pt idx="0">
                  <c:v>0.39361702127659576</c:v>
                </c:pt>
                <c:pt idx="1">
                  <c:v>0.48404255319148937</c:v>
                </c:pt>
                <c:pt idx="2">
                  <c:v>0.11702127659574468</c:v>
                </c:pt>
                <c:pt idx="3" formatCode="####.0%">
                  <c:v>5.3191489361702126E-3</c:v>
                </c:pt>
              </c:numCache>
            </c:numRef>
          </c:val>
        </c:ser>
        <c:ser>
          <c:idx val="1"/>
          <c:order val="1"/>
          <c:tx>
            <c:strRef>
              <c:f>Sheet1!$D$14</c:f>
              <c:strCache>
                <c:ptCount val="1"/>
                <c:pt idx="0">
                  <c:v>36-55</c:v>
                </c:pt>
              </c:strCache>
            </c:strRef>
          </c:tx>
          <c:invertIfNegative val="0"/>
          <c:dLbls>
            <c:showLegendKey val="0"/>
            <c:showVal val="1"/>
            <c:showCatName val="0"/>
            <c:showSerName val="0"/>
            <c:showPercent val="0"/>
            <c:showBubbleSize val="0"/>
            <c:showLeaderLines val="0"/>
          </c:dLbls>
          <c:cat>
            <c:strRef>
              <c:f>Sheet1!$B$15:$B$18</c:f>
              <c:strCache>
                <c:ptCount val="4"/>
                <c:pt idx="0">
                  <c:v>MALA, MUY MALA</c:v>
                </c:pt>
                <c:pt idx="1">
                  <c:v>REGULAR</c:v>
                </c:pt>
                <c:pt idx="2">
                  <c:v>BUENA, MUY BUENA</c:v>
                </c:pt>
                <c:pt idx="3">
                  <c:v>NS-NR</c:v>
                </c:pt>
              </c:strCache>
            </c:strRef>
          </c:cat>
          <c:val>
            <c:numRef>
              <c:f>Sheet1!$D$15:$D$18</c:f>
              <c:numCache>
                <c:formatCode>###0.0%</c:formatCode>
                <c:ptCount val="4"/>
                <c:pt idx="0">
                  <c:v>0.41530054644808745</c:v>
                </c:pt>
                <c:pt idx="1">
                  <c:v>0.51912568306010931</c:v>
                </c:pt>
                <c:pt idx="2">
                  <c:v>5.4644808743169397E-2</c:v>
                </c:pt>
                <c:pt idx="3">
                  <c:v>1.0928961748633882E-2</c:v>
                </c:pt>
              </c:numCache>
            </c:numRef>
          </c:val>
        </c:ser>
        <c:ser>
          <c:idx val="2"/>
          <c:order val="2"/>
          <c:tx>
            <c:strRef>
              <c:f>Sheet1!$E$14</c:f>
              <c:strCache>
                <c:ptCount val="1"/>
                <c:pt idx="0">
                  <c:v>56+</c:v>
                </c:pt>
              </c:strCache>
            </c:strRef>
          </c:tx>
          <c:invertIfNegative val="0"/>
          <c:dLbls>
            <c:dLbl>
              <c:idx val="0"/>
              <c:layout>
                <c:manualLayout>
                  <c:x val="1.1890064649495874E-2"/>
                  <c:y val="-3.524011001573873E-3"/>
                </c:manualLayout>
              </c:layout>
              <c:showLegendKey val="0"/>
              <c:showVal val="1"/>
              <c:showCatName val="0"/>
              <c:showSerName val="0"/>
              <c:showPercent val="0"/>
              <c:showBubbleSize val="0"/>
            </c:dLbl>
            <c:dLbl>
              <c:idx val="1"/>
              <c:layout>
                <c:manualLayout>
                  <c:x val="1.9816774415826455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Sheet1!$B$15:$B$18</c:f>
              <c:strCache>
                <c:ptCount val="4"/>
                <c:pt idx="0">
                  <c:v>MALA, MUY MALA</c:v>
                </c:pt>
                <c:pt idx="1">
                  <c:v>REGULAR</c:v>
                </c:pt>
                <c:pt idx="2">
                  <c:v>BUENA, MUY BUENA</c:v>
                </c:pt>
                <c:pt idx="3">
                  <c:v>NS-NR</c:v>
                </c:pt>
              </c:strCache>
            </c:strRef>
          </c:cat>
          <c:val>
            <c:numRef>
              <c:f>Sheet1!$E$15:$E$18</c:f>
              <c:numCache>
                <c:formatCode>###0.0%</c:formatCode>
                <c:ptCount val="4"/>
                <c:pt idx="0">
                  <c:v>0.34351145038167941</c:v>
                </c:pt>
                <c:pt idx="1">
                  <c:v>0.50381679389312972</c:v>
                </c:pt>
                <c:pt idx="2">
                  <c:v>0.12977099236641221</c:v>
                </c:pt>
                <c:pt idx="3">
                  <c:v>2.2900763358778622E-2</c:v>
                </c:pt>
              </c:numCache>
            </c:numRef>
          </c:val>
        </c:ser>
        <c:dLbls>
          <c:showLegendKey val="0"/>
          <c:showVal val="0"/>
          <c:showCatName val="0"/>
          <c:showSerName val="0"/>
          <c:showPercent val="0"/>
          <c:showBubbleSize val="0"/>
        </c:dLbls>
        <c:gapWidth val="150"/>
        <c:axId val="72587136"/>
        <c:axId val="73011968"/>
      </c:barChart>
      <c:catAx>
        <c:axId val="72587136"/>
        <c:scaling>
          <c:orientation val="minMax"/>
        </c:scaling>
        <c:delete val="0"/>
        <c:axPos val="b"/>
        <c:majorTickMark val="out"/>
        <c:minorTickMark val="none"/>
        <c:tickLblPos val="nextTo"/>
        <c:crossAx val="73011968"/>
        <c:crosses val="autoZero"/>
        <c:auto val="1"/>
        <c:lblAlgn val="ctr"/>
        <c:lblOffset val="100"/>
        <c:noMultiLvlLbl val="0"/>
      </c:catAx>
      <c:valAx>
        <c:axId val="73011968"/>
        <c:scaling>
          <c:orientation val="minMax"/>
        </c:scaling>
        <c:delete val="0"/>
        <c:axPos val="l"/>
        <c:numFmt formatCode="###0.0%" sourceLinked="1"/>
        <c:majorTickMark val="out"/>
        <c:minorTickMark val="none"/>
        <c:tickLblPos val="nextTo"/>
        <c:crossAx val="72587136"/>
        <c:crosses val="autoZero"/>
        <c:crossBetween val="between"/>
      </c:valAx>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explosion val="6"/>
          </c:dPt>
          <c:dPt>
            <c:idx val="1"/>
            <c:bubble3D val="0"/>
            <c:explosion val="10"/>
          </c:dPt>
          <c:dPt>
            <c:idx val="2"/>
            <c:bubble3D val="0"/>
            <c:explosion val="10"/>
          </c:dPt>
          <c:dLbls>
            <c:txPr>
              <a:bodyPr/>
              <a:lstStyle/>
              <a:p>
                <a:pPr>
                  <a:defRPr sz="1200" b="1"/>
                </a:pPr>
                <a:endParaRPr lang="es-CL"/>
              </a:p>
            </c:txPr>
            <c:dLblPos val="outEnd"/>
            <c:showLegendKey val="0"/>
            <c:showVal val="1"/>
            <c:showCatName val="1"/>
            <c:showSerName val="0"/>
            <c:showPercent val="0"/>
            <c:showBubbleSize val="0"/>
            <c:separator>
</c:separator>
            <c:showLeaderLines val="1"/>
          </c:dLbls>
          <c:cat>
            <c:strRef>
              <c:f>Sheet1!$B$11:$B$14</c:f>
              <c:strCache>
                <c:ptCount val="4"/>
                <c:pt idx="0">
                  <c:v>ESTA  AUMENTANDO</c:v>
                </c:pt>
                <c:pt idx="1">
                  <c:v>ESTA  IGUAL</c:v>
                </c:pt>
                <c:pt idx="2">
                  <c:v>ESTA  DISMINUYENDO</c:v>
                </c:pt>
                <c:pt idx="3">
                  <c:v>NS - NR</c:v>
                </c:pt>
              </c:strCache>
            </c:strRef>
          </c:cat>
          <c:val>
            <c:numRef>
              <c:f>Sheet1!$C$11:$C$14</c:f>
              <c:numCache>
                <c:formatCode>###0.0</c:formatCode>
                <c:ptCount val="4"/>
                <c:pt idx="0">
                  <c:v>53.585657370517922</c:v>
                </c:pt>
                <c:pt idx="1">
                  <c:v>27.689243027888445</c:v>
                </c:pt>
                <c:pt idx="2">
                  <c:v>18.525896414342629</c:v>
                </c:pt>
                <c:pt idx="3" formatCode="####.0">
                  <c:v>0.19920318725099601</c:v>
                </c:pt>
              </c:numCache>
            </c:numRef>
          </c:val>
        </c:ser>
        <c:dLbls>
          <c:showLegendKey val="0"/>
          <c:showVal val="0"/>
          <c:showCatName val="0"/>
          <c:showSerName val="0"/>
          <c:showPercent val="0"/>
          <c:showBubbleSize val="0"/>
          <c:showLeaderLines val="1"/>
        </c:dLbls>
      </c:pie3DChart>
    </c:plotArea>
    <c:legend>
      <c:legendPos val="t"/>
      <c:layout/>
      <c:overlay val="0"/>
      <c:txPr>
        <a:bodyPr/>
        <a:lstStyle/>
        <a:p>
          <a:pPr>
            <a:defRPr sz="1400" b="1"/>
          </a:pPr>
          <a:endParaRPr lang="es-CL"/>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5"/>
            <a:ext cx="7772400" cy="1225021"/>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FBB5C4D5-4BB2-4341-B5EB-A05C8750B37C}" type="datetimeFigureOut">
              <a:rPr lang="es-CL"/>
              <a:pPr>
                <a:defRPr/>
              </a:pPr>
              <a:t>25-07-2016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E39E415-E607-4054-9B2B-382124C21C31}"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DA8A42BB-8A95-45BA-ACC3-3009DDFC5713}" type="datetimeFigureOut">
              <a:rPr lang="es-CL"/>
              <a:pPr>
                <a:defRPr/>
              </a:pPr>
              <a:t>25-07-2016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656A7BD-D445-48DD-8863-26FF0CA7B6AB}"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71979"/>
            <a:ext cx="2057400" cy="3656542"/>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71979"/>
            <a:ext cx="6019800" cy="365654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B2FFE90F-6374-4505-ADA9-86925028C4AF}" type="datetimeFigureOut">
              <a:rPr lang="es-CL"/>
              <a:pPr>
                <a:defRPr/>
              </a:pPr>
              <a:t>25-07-2016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8C213A3-61BF-4BC0-B1B7-ECA78B7AE9FF}"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2DAD7B59-EE8D-4DF8-AB96-C31FEFB3D34A}" type="datetimeFigureOut">
              <a:rPr lang="es-CL"/>
              <a:pPr>
                <a:defRPr/>
              </a:pPr>
              <a:t>25-07-2016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7F59509-4F76-4035-8E8F-7BCA5C4BF130}"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8"/>
            <a:ext cx="7772400" cy="1135062"/>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9B84449-C292-4A2D-8346-DDE3B508743D}" type="datetimeFigureOut">
              <a:rPr lang="es-CL"/>
              <a:pPr>
                <a:defRPr/>
              </a:pPr>
              <a:t>25-07-2016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6B271F9-93AC-490A-87A5-16BCD0ADE083}"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6B2E4843-EF92-44EA-AB72-B41AC58B7DBB}" type="datetimeFigureOut">
              <a:rPr lang="es-CL"/>
              <a:pPr>
                <a:defRPr/>
              </a:pPr>
              <a:t>25-07-2016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C44574CB-3A46-4F0E-AC23-F2B2EC9DF8D2}"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6"/>
            <a:ext cx="8229600" cy="9525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45EE6178-9E38-44CA-B6AA-24B31CFA86B4}" type="datetimeFigureOut">
              <a:rPr lang="es-CL"/>
              <a:pPr>
                <a:defRPr/>
              </a:pPr>
              <a:t>25-07-2016</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F19F71AC-60F2-461F-8B02-0EB9A6AD12E0}"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72B4B9AD-15C9-4EBB-9DE8-127CDCA2A0F4}" type="datetimeFigureOut">
              <a:rPr lang="es-CL"/>
              <a:pPr>
                <a:defRPr/>
              </a:pPr>
              <a:t>25-07-2016</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ED7FF7DA-ECEB-4174-B3F8-1CF176B567AC}"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E6B712D-6FBD-4C87-9A12-CB9059123914}" type="datetimeFigureOut">
              <a:rPr lang="es-CL"/>
              <a:pPr>
                <a:defRPr/>
              </a:pPr>
              <a:t>25-07-2016</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88EE9886-82DE-4FD4-8712-D22B277DA45A}"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27541"/>
            <a:ext cx="3008313" cy="968376"/>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C3CC81D-3CFB-40F0-8631-52DBD78F8512}" type="datetimeFigureOut">
              <a:rPr lang="es-CL"/>
              <a:pPr>
                <a:defRPr/>
              </a:pPr>
              <a:t>25-07-2016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2E56B94-DD4D-40E2-BD88-79C480BAA930}"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L" noProof="0"/>
          </a:p>
        </p:txBody>
      </p:sp>
      <p:sp>
        <p:nvSpPr>
          <p:cNvPr id="4" name="3 Marcador de texto"/>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09F145A-1FFB-4E6C-8FCB-6504C4623EDD}" type="datetimeFigureOut">
              <a:rPr lang="es-CL"/>
              <a:pPr>
                <a:defRPr/>
              </a:pPr>
              <a:t>25-07-2016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6BC19927-AA29-46D3-B4FC-C01E45905034}"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9CDE5">
                <a:alpha val="48999"/>
              </a:srgbClr>
            </a:gs>
            <a:gs pos="50000">
              <a:srgbClr val="C2D1ED">
                <a:alpha val="74500"/>
              </a:srgbClr>
            </a:gs>
            <a:gs pos="100000">
              <a:srgbClr val="E1E8F5"/>
            </a:gs>
          </a:gsLst>
          <a:lin ang="5400000"/>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001365-67DF-4AD6-8D17-2E04AF274958}" type="datetimeFigureOut">
              <a:rPr lang="es-CL"/>
              <a:pPr>
                <a:defRPr/>
              </a:pPr>
              <a:t>25-07-2016</a:t>
            </a:fld>
            <a:endParaRPr lang="es-CL"/>
          </a:p>
        </p:txBody>
      </p:sp>
      <p:sp>
        <p:nvSpPr>
          <p:cNvPr id="5" name="4 Marcador de pie de página"/>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91319A9-BEF9-47FF-B809-41A23A686A4F}"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Hoja_de_c_lculo_de_Microsoft_Excel_97-20031.xls"/><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0.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38697" t="6552" r="23648" b="10433"/>
          <a:stretch/>
        </p:blipFill>
        <p:spPr>
          <a:xfrm>
            <a:off x="0" y="0"/>
            <a:ext cx="4214810" cy="5715000"/>
          </a:xfrm>
          <a:prstGeom prst="rect">
            <a:avLst/>
          </a:prstGeom>
        </p:spPr>
      </p:pic>
      <p:sp>
        <p:nvSpPr>
          <p:cNvPr id="2051" name="14 CuadroTexto"/>
          <p:cNvSpPr txBox="1">
            <a:spLocks noChangeArrowheads="1"/>
          </p:cNvSpPr>
          <p:nvPr/>
        </p:nvSpPr>
        <p:spPr bwMode="auto">
          <a:xfrm>
            <a:off x="4214813" y="2406650"/>
            <a:ext cx="4929187" cy="738188"/>
          </a:xfrm>
          <a:prstGeom prst="rect">
            <a:avLst/>
          </a:prstGeom>
          <a:noFill/>
          <a:ln w="9525">
            <a:noFill/>
            <a:miter lim="800000"/>
            <a:headEnd/>
            <a:tailEnd/>
          </a:ln>
        </p:spPr>
        <p:txBody>
          <a:bodyPr anchor="ctr">
            <a:spAutoFit/>
          </a:bodyPr>
          <a:lstStyle/>
          <a:p>
            <a:pPr algn="ctr"/>
            <a:r>
              <a:rPr lang="es-CL" altLang="es-CL" sz="1600" b="1" dirty="0"/>
              <a:t>ENCUESTA RADIO COOPERATIVA – IMAGINACCION</a:t>
            </a:r>
          </a:p>
          <a:p>
            <a:pPr algn="ctr"/>
            <a:r>
              <a:rPr lang="es-CL" altLang="es-CL" sz="1400" b="1" dirty="0"/>
              <a:t> </a:t>
            </a:r>
          </a:p>
          <a:p>
            <a:pPr algn="ctr"/>
            <a:r>
              <a:rPr lang="es-CL" altLang="es-CL" sz="1200" b="1" dirty="0" smtClean="0"/>
              <a:t>JULIO </a:t>
            </a:r>
            <a:r>
              <a:rPr lang="es-CL" altLang="es-CL" sz="1200" b="1" dirty="0"/>
              <a:t>2016</a:t>
            </a:r>
          </a:p>
        </p:txBody>
      </p:sp>
      <p:cxnSp>
        <p:nvCxnSpPr>
          <p:cNvPr id="5" name="4 Conector recto"/>
          <p:cNvCxnSpPr/>
          <p:nvPr/>
        </p:nvCxnSpPr>
        <p:spPr>
          <a:xfrm>
            <a:off x="4427538" y="2776538"/>
            <a:ext cx="4500562" cy="0"/>
          </a:xfrm>
          <a:prstGeom prst="line">
            <a:avLst/>
          </a:prstGeom>
          <a:ln w="12700">
            <a:solidFill>
              <a:srgbClr val="37CBFF"/>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0" y="0"/>
            <a:ext cx="107950" cy="5715000"/>
          </a:xfrm>
          <a:prstGeom prst="rect">
            <a:avLst/>
          </a:prstGeom>
          <a:solidFill>
            <a:srgbClr val="37CB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pic>
        <p:nvPicPr>
          <p:cNvPr id="2054" name="Picture 3"/>
          <p:cNvPicPr>
            <a:picLocks noChangeAspect="1" noChangeArrowheads="1"/>
          </p:cNvPicPr>
          <p:nvPr/>
        </p:nvPicPr>
        <p:blipFill>
          <a:blip r:embed="rId3"/>
          <a:srcRect/>
          <a:stretch>
            <a:fillRect/>
          </a:stretch>
        </p:blipFill>
        <p:spPr bwMode="auto">
          <a:xfrm>
            <a:off x="4214813" y="4932363"/>
            <a:ext cx="4929187" cy="782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5363"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536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5365" name="CuadroTexto 4"/>
          <p:cNvSpPr txBox="1">
            <a:spLocks noChangeArrowheads="1"/>
          </p:cNvSpPr>
          <p:nvPr/>
        </p:nvSpPr>
        <p:spPr bwMode="auto">
          <a:xfrm>
            <a:off x="473075" y="487363"/>
            <a:ext cx="7318375" cy="400050"/>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En general, ¿Cuál es su opinión de los empresarios en Chile? </a:t>
            </a:r>
          </a:p>
        </p:txBody>
      </p:sp>
      <p:graphicFrame>
        <p:nvGraphicFramePr>
          <p:cNvPr id="7" name="1 Gráfico"/>
          <p:cNvGraphicFramePr>
            <a:graphicFrameLocks/>
          </p:cNvGraphicFramePr>
          <p:nvPr>
            <p:extLst>
              <p:ext uri="{D42A27DB-BD31-4B8C-83A1-F6EECF244321}">
                <p14:modId xmlns:p14="http://schemas.microsoft.com/office/powerpoint/2010/main" val="2453849530"/>
              </p:ext>
            </p:extLst>
          </p:nvPr>
        </p:nvGraphicFramePr>
        <p:xfrm>
          <a:off x="1331640" y="1485900"/>
          <a:ext cx="6192688" cy="36038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6387"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6388"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6389" name="CuadroTexto 4"/>
          <p:cNvSpPr txBox="1">
            <a:spLocks noChangeArrowheads="1"/>
          </p:cNvSpPr>
          <p:nvPr/>
        </p:nvSpPr>
        <p:spPr bwMode="auto">
          <a:xfrm>
            <a:off x="473075" y="487363"/>
            <a:ext cx="7318375" cy="400050"/>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En general, ¿Cuál es su opinión de los empresarios en Chile? </a:t>
            </a:r>
          </a:p>
        </p:txBody>
      </p:sp>
      <p:graphicFrame>
        <p:nvGraphicFramePr>
          <p:cNvPr id="7" name="1 Gráfico"/>
          <p:cNvGraphicFramePr>
            <a:graphicFrameLocks/>
          </p:cNvGraphicFramePr>
          <p:nvPr>
            <p:extLst>
              <p:ext uri="{D42A27DB-BD31-4B8C-83A1-F6EECF244321}">
                <p14:modId xmlns:p14="http://schemas.microsoft.com/office/powerpoint/2010/main" val="1803324408"/>
              </p:ext>
            </p:extLst>
          </p:nvPr>
        </p:nvGraphicFramePr>
        <p:xfrm>
          <a:off x="1259632" y="1485900"/>
          <a:ext cx="6408712" cy="36038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7411"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7412"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7413" name="CuadroTexto 4"/>
          <p:cNvSpPr txBox="1">
            <a:spLocks noChangeArrowheads="1"/>
          </p:cNvSpPr>
          <p:nvPr/>
        </p:nvSpPr>
        <p:spPr bwMode="auto">
          <a:xfrm>
            <a:off x="473075" y="339725"/>
            <a:ext cx="7318375" cy="708025"/>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Y, en general, ¿Usted cree que la desigualdad económica y social en Chile está disminuyendo, está igual, o está aumentando?</a:t>
            </a:r>
          </a:p>
        </p:txBody>
      </p:sp>
      <p:graphicFrame>
        <p:nvGraphicFramePr>
          <p:cNvPr id="7" name="1 Gráfico"/>
          <p:cNvGraphicFramePr>
            <a:graphicFrameLocks/>
          </p:cNvGraphicFramePr>
          <p:nvPr>
            <p:extLst>
              <p:ext uri="{D42A27DB-BD31-4B8C-83A1-F6EECF244321}">
                <p14:modId xmlns:p14="http://schemas.microsoft.com/office/powerpoint/2010/main" val="557992474"/>
              </p:ext>
            </p:extLst>
          </p:nvPr>
        </p:nvGraphicFramePr>
        <p:xfrm>
          <a:off x="1187624" y="1485900"/>
          <a:ext cx="6480720"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8435"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8436"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8437" name="CuadroTexto 4"/>
          <p:cNvSpPr txBox="1">
            <a:spLocks noChangeArrowheads="1"/>
          </p:cNvSpPr>
          <p:nvPr/>
        </p:nvSpPr>
        <p:spPr bwMode="auto">
          <a:xfrm>
            <a:off x="473075" y="339725"/>
            <a:ext cx="7318375" cy="708025"/>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Y, en general, ¿Usted cree que la desigualdad económica y social en Chile está disminuyendo, está igual, o está aumentando?</a:t>
            </a:r>
          </a:p>
        </p:txBody>
      </p:sp>
      <p:graphicFrame>
        <p:nvGraphicFramePr>
          <p:cNvPr id="7" name="1 Gráfico"/>
          <p:cNvGraphicFramePr>
            <a:graphicFrameLocks/>
          </p:cNvGraphicFramePr>
          <p:nvPr>
            <p:extLst>
              <p:ext uri="{D42A27DB-BD31-4B8C-83A1-F6EECF244321}">
                <p14:modId xmlns:p14="http://schemas.microsoft.com/office/powerpoint/2010/main" val="2288344495"/>
              </p:ext>
            </p:extLst>
          </p:nvPr>
        </p:nvGraphicFramePr>
        <p:xfrm>
          <a:off x="1115616" y="1485900"/>
          <a:ext cx="6840760"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945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9460"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9461" name="CuadroTexto 4"/>
          <p:cNvSpPr txBox="1">
            <a:spLocks noChangeArrowheads="1"/>
          </p:cNvSpPr>
          <p:nvPr/>
        </p:nvSpPr>
        <p:spPr bwMode="auto">
          <a:xfrm>
            <a:off x="473075" y="339725"/>
            <a:ext cx="7318375" cy="708025"/>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Y, en general, ¿Usted cree que la desigualdad económica y social en Chile está disminuyendo, está igual, o está aumentando?</a:t>
            </a:r>
          </a:p>
        </p:txBody>
      </p:sp>
      <p:graphicFrame>
        <p:nvGraphicFramePr>
          <p:cNvPr id="7" name="1 Gráfico"/>
          <p:cNvGraphicFramePr>
            <a:graphicFrameLocks/>
          </p:cNvGraphicFramePr>
          <p:nvPr>
            <p:extLst>
              <p:ext uri="{D42A27DB-BD31-4B8C-83A1-F6EECF244321}">
                <p14:modId xmlns:p14="http://schemas.microsoft.com/office/powerpoint/2010/main" val="3028122487"/>
              </p:ext>
            </p:extLst>
          </p:nvPr>
        </p:nvGraphicFramePr>
        <p:xfrm>
          <a:off x="1115616" y="1485900"/>
          <a:ext cx="6480720"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0483"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048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0485" name="CuadroTexto 4"/>
          <p:cNvSpPr txBox="1">
            <a:spLocks noChangeArrowheads="1"/>
          </p:cNvSpPr>
          <p:nvPr/>
        </p:nvSpPr>
        <p:spPr bwMode="auto">
          <a:xfrm>
            <a:off x="473075" y="339725"/>
            <a:ext cx="7318375" cy="708025"/>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Y, en general, ¿Usted cree que la desigualdad económica y social en Chile está disminuyendo, está igual, o está aumentando?</a:t>
            </a:r>
          </a:p>
        </p:txBody>
      </p:sp>
      <p:graphicFrame>
        <p:nvGraphicFramePr>
          <p:cNvPr id="7" name="1 Gráfico"/>
          <p:cNvGraphicFramePr>
            <a:graphicFrameLocks/>
          </p:cNvGraphicFramePr>
          <p:nvPr>
            <p:extLst>
              <p:ext uri="{D42A27DB-BD31-4B8C-83A1-F6EECF244321}">
                <p14:modId xmlns:p14="http://schemas.microsoft.com/office/powerpoint/2010/main" val="1848809222"/>
              </p:ext>
            </p:extLst>
          </p:nvPr>
        </p:nvGraphicFramePr>
        <p:xfrm>
          <a:off x="1115616" y="1485900"/>
          <a:ext cx="6984776"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5123" name="4 CuadroTexto"/>
          <p:cNvSpPr txBox="1">
            <a:spLocks noChangeArrowheads="1"/>
          </p:cNvSpPr>
          <p:nvPr/>
        </p:nvSpPr>
        <p:spPr bwMode="auto">
          <a:xfrm>
            <a:off x="250825" y="63500"/>
            <a:ext cx="8642350" cy="1246188"/>
          </a:xfrm>
          <a:prstGeom prst="rect">
            <a:avLst/>
          </a:prstGeom>
          <a:noFill/>
          <a:ln w="9525">
            <a:noFill/>
            <a:miter lim="800000"/>
            <a:headEnd/>
            <a:tailEnd/>
          </a:ln>
        </p:spPr>
        <p:txBody>
          <a:bodyPr>
            <a:spAutoFit/>
          </a:bodyPr>
          <a:lstStyle/>
          <a:p>
            <a:pPr algn="just"/>
            <a:r>
              <a:rPr lang="es-CL" altLang="es-CL" sz="1500" b="1">
                <a:solidFill>
                  <a:schemeClr val="bg1"/>
                </a:solidFill>
              </a:rPr>
              <a:t>Para que Chile sea un país desarrollado, alguna gente dice que es necesario una fuerte colaboración entre el sector público y el sector privado. Otra gente dice que el desarrollo depende solo del sector privado y que el sector público es más bien un estorbo para el desarrollo. Y otra gente dice que el sector privado solo piensa en sus negocios particulares y que no piensa en el conjunto de país, y que por tanto el desarrollo depende esencialmente del sector público. ¿Con cuál de esas opiniones está usted más de acuerdo?</a:t>
            </a:r>
          </a:p>
        </p:txBody>
      </p:sp>
      <p:pic>
        <p:nvPicPr>
          <p:cNvPr id="512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graphicFrame>
        <p:nvGraphicFramePr>
          <p:cNvPr id="6" name="1 Gráfico"/>
          <p:cNvGraphicFramePr>
            <a:graphicFrameLocks/>
          </p:cNvGraphicFramePr>
          <p:nvPr>
            <p:extLst>
              <p:ext uri="{D42A27DB-BD31-4B8C-83A1-F6EECF244321}">
                <p14:modId xmlns:p14="http://schemas.microsoft.com/office/powerpoint/2010/main" val="2396827352"/>
              </p:ext>
            </p:extLst>
          </p:nvPr>
        </p:nvGraphicFramePr>
        <p:xfrm>
          <a:off x="683568" y="1493358"/>
          <a:ext cx="7488832"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6147" name="4 CuadroTexto"/>
          <p:cNvSpPr txBox="1">
            <a:spLocks noChangeArrowheads="1"/>
          </p:cNvSpPr>
          <p:nvPr/>
        </p:nvSpPr>
        <p:spPr bwMode="auto">
          <a:xfrm>
            <a:off x="250825" y="63500"/>
            <a:ext cx="8642350" cy="1246188"/>
          </a:xfrm>
          <a:prstGeom prst="rect">
            <a:avLst/>
          </a:prstGeom>
          <a:noFill/>
          <a:ln w="9525">
            <a:noFill/>
            <a:miter lim="800000"/>
            <a:headEnd/>
            <a:tailEnd/>
          </a:ln>
        </p:spPr>
        <p:txBody>
          <a:bodyPr>
            <a:spAutoFit/>
          </a:bodyPr>
          <a:lstStyle/>
          <a:p>
            <a:pPr algn="just"/>
            <a:r>
              <a:rPr lang="es-CL" altLang="es-CL" sz="1500" b="1">
                <a:solidFill>
                  <a:schemeClr val="bg1"/>
                </a:solidFill>
              </a:rPr>
              <a:t>Para que Chile sea un país desarrollado, alguna gente dice que es necesario una fuerte colaboración entre el sector público y el sector privado. Otra gente dice que el desarrollo depende solo del sector privado y que el sector público es más bien un estorbo para el desarrollo. Y otra gente dice que el sector privado solo piensa en sus negocios particulares y que no piensa en el conjunto de país, y que por tanto el desarrollo depende esencialmente del sector público. ¿Con cuál de esas opiniones está usted más de acuerdo?</a:t>
            </a:r>
          </a:p>
        </p:txBody>
      </p:sp>
      <p:pic>
        <p:nvPicPr>
          <p:cNvPr id="6148"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graphicFrame>
        <p:nvGraphicFramePr>
          <p:cNvPr id="6" name="1 Gráfico"/>
          <p:cNvGraphicFramePr>
            <a:graphicFrameLocks/>
          </p:cNvGraphicFramePr>
          <p:nvPr>
            <p:extLst>
              <p:ext uri="{D42A27DB-BD31-4B8C-83A1-F6EECF244321}">
                <p14:modId xmlns:p14="http://schemas.microsoft.com/office/powerpoint/2010/main" val="896196437"/>
              </p:ext>
            </p:extLst>
          </p:nvPr>
        </p:nvGraphicFramePr>
        <p:xfrm>
          <a:off x="1115616" y="1485900"/>
          <a:ext cx="7056784"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7171" name="4 CuadroTexto"/>
          <p:cNvSpPr txBox="1">
            <a:spLocks noChangeArrowheads="1"/>
          </p:cNvSpPr>
          <p:nvPr/>
        </p:nvSpPr>
        <p:spPr bwMode="auto">
          <a:xfrm>
            <a:off x="250825" y="63500"/>
            <a:ext cx="8642350" cy="1246188"/>
          </a:xfrm>
          <a:prstGeom prst="rect">
            <a:avLst/>
          </a:prstGeom>
          <a:noFill/>
          <a:ln w="9525">
            <a:noFill/>
            <a:miter lim="800000"/>
            <a:headEnd/>
            <a:tailEnd/>
          </a:ln>
        </p:spPr>
        <p:txBody>
          <a:bodyPr>
            <a:spAutoFit/>
          </a:bodyPr>
          <a:lstStyle/>
          <a:p>
            <a:pPr algn="just"/>
            <a:r>
              <a:rPr lang="es-CL" altLang="es-CL" sz="1500" b="1">
                <a:solidFill>
                  <a:schemeClr val="bg1"/>
                </a:solidFill>
              </a:rPr>
              <a:t>Para que Chile sea un país desarrollado, alguna gente dice que es necesario una fuerte colaboración entre el sector público y el sector privado. Otra gente dice que el desarrollo depende solo del sector privado y que el sector público es más bien un estorbo para el desarrollo. Y otra gente dice que el sector privado solo piensa en sus negocios particulares y que no piensa en el conjunto de país, y que por tanto el desarrollo depende esencialmente del sector público. ¿Con cuál de esas opiniones está usted más de acuerdo?</a:t>
            </a:r>
          </a:p>
        </p:txBody>
      </p:sp>
      <p:pic>
        <p:nvPicPr>
          <p:cNvPr id="7172"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graphicFrame>
        <p:nvGraphicFramePr>
          <p:cNvPr id="6" name="1 Gráfico"/>
          <p:cNvGraphicFramePr>
            <a:graphicFrameLocks/>
          </p:cNvGraphicFramePr>
          <p:nvPr>
            <p:extLst>
              <p:ext uri="{D42A27DB-BD31-4B8C-83A1-F6EECF244321}">
                <p14:modId xmlns:p14="http://schemas.microsoft.com/office/powerpoint/2010/main" val="261227356"/>
              </p:ext>
            </p:extLst>
          </p:nvPr>
        </p:nvGraphicFramePr>
        <p:xfrm>
          <a:off x="1331640" y="1485900"/>
          <a:ext cx="6624736"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8195" name="4 CuadroTexto"/>
          <p:cNvSpPr txBox="1">
            <a:spLocks noChangeArrowheads="1"/>
          </p:cNvSpPr>
          <p:nvPr/>
        </p:nvSpPr>
        <p:spPr bwMode="auto">
          <a:xfrm>
            <a:off x="250825" y="63500"/>
            <a:ext cx="8642350" cy="1246188"/>
          </a:xfrm>
          <a:prstGeom prst="rect">
            <a:avLst/>
          </a:prstGeom>
          <a:noFill/>
          <a:ln w="9525">
            <a:noFill/>
            <a:miter lim="800000"/>
            <a:headEnd/>
            <a:tailEnd/>
          </a:ln>
        </p:spPr>
        <p:txBody>
          <a:bodyPr>
            <a:spAutoFit/>
          </a:bodyPr>
          <a:lstStyle/>
          <a:p>
            <a:pPr algn="just"/>
            <a:r>
              <a:rPr lang="es-CL" altLang="es-CL" sz="1500" b="1">
                <a:solidFill>
                  <a:schemeClr val="bg1"/>
                </a:solidFill>
              </a:rPr>
              <a:t>Para que Chile sea un país desarrollado, alguna gente dice que es necesario una fuerte colaboración entre el sector público y el sector privado. Otra gente dice que el desarrollo depende solo del sector privado y que el sector público es más bien un estorbo para el desarrollo. Y otra gente dice que el sector privado solo piensa en sus negocios particulares y que no piensa en el conjunto de país, y que por tanto el desarrollo depende esencialmente del sector público. ¿Con cuál de esas opiniones está usted más de acuerdo?</a:t>
            </a:r>
          </a:p>
        </p:txBody>
      </p:sp>
      <p:pic>
        <p:nvPicPr>
          <p:cNvPr id="8196"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graphicFrame>
        <p:nvGraphicFramePr>
          <p:cNvPr id="6" name="2 Gráfico"/>
          <p:cNvGraphicFramePr>
            <a:graphicFrameLocks/>
          </p:cNvGraphicFramePr>
          <p:nvPr>
            <p:extLst>
              <p:ext uri="{D42A27DB-BD31-4B8C-83A1-F6EECF244321}">
                <p14:modId xmlns:p14="http://schemas.microsoft.com/office/powerpoint/2010/main" val="3627756150"/>
              </p:ext>
            </p:extLst>
          </p:nvPr>
        </p:nvGraphicFramePr>
        <p:xfrm>
          <a:off x="1259632" y="1485900"/>
          <a:ext cx="6570712"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52653" t="6552" r="21818" b="10433"/>
          <a:stretch/>
        </p:blipFill>
        <p:spPr>
          <a:xfrm>
            <a:off x="0" y="0"/>
            <a:ext cx="2857501" cy="5715000"/>
          </a:xfrm>
          <a:prstGeom prst="rect">
            <a:avLst/>
          </a:prstGeom>
        </p:spPr>
      </p:pic>
      <p:sp>
        <p:nvSpPr>
          <p:cNvPr id="9" name="Rectangle 2"/>
          <p:cNvSpPr txBox="1">
            <a:spLocks noChangeArrowheads="1"/>
          </p:cNvSpPr>
          <p:nvPr/>
        </p:nvSpPr>
        <p:spPr bwMode="auto">
          <a:xfrm>
            <a:off x="2987675" y="1270000"/>
            <a:ext cx="5727700" cy="3651250"/>
          </a:xfrm>
          <a:prstGeom prst="rect">
            <a:avLst/>
          </a:prstGeom>
          <a:noFill/>
          <a:ln w="9525">
            <a:noFill/>
            <a:miter lim="800000"/>
            <a:headEnd/>
            <a:tailEnd/>
          </a:ln>
        </p:spPr>
        <p:txBody>
          <a:bodyPr>
            <a:normAutofit fontScale="85000" lnSpcReduction="10000"/>
          </a:bodyPr>
          <a:lstStyle/>
          <a:p>
            <a:pPr marL="342900" indent="-342900" algn="just" fontAlgn="auto">
              <a:lnSpc>
                <a:spcPct val="160000"/>
              </a:lnSpc>
              <a:spcBef>
                <a:spcPct val="20000"/>
              </a:spcBef>
              <a:spcAft>
                <a:spcPts val="0"/>
              </a:spcAft>
              <a:buFontTx/>
              <a:buChar char="•"/>
              <a:defRPr/>
            </a:pPr>
            <a:r>
              <a:rPr lang="es-CL" dirty="0">
                <a:solidFill>
                  <a:srgbClr val="000000"/>
                </a:solidFill>
                <a:ea typeface="MS PGothic" pitchFamily="34" charset="-128"/>
                <a:cs typeface="+mn-cs"/>
              </a:rPr>
              <a:t>Estudio cuantitativo con aplicación de encuesta telefónica a </a:t>
            </a:r>
            <a:r>
              <a:rPr lang="es-CL" dirty="0" smtClean="0">
                <a:ea typeface="MS PGothic" pitchFamily="34" charset="-128"/>
                <a:cs typeface="+mn-cs"/>
              </a:rPr>
              <a:t>502 </a:t>
            </a:r>
            <a:r>
              <a:rPr lang="es-CL" dirty="0">
                <a:solidFill>
                  <a:srgbClr val="000000"/>
                </a:solidFill>
                <a:ea typeface="MS PGothic" pitchFamily="34" charset="-128"/>
                <a:cs typeface="+mn-cs"/>
              </a:rPr>
              <a:t>casos, a Nivel Nacional. </a:t>
            </a:r>
          </a:p>
          <a:p>
            <a:pPr marL="342900" indent="-342900" algn="just" fontAlgn="auto">
              <a:lnSpc>
                <a:spcPct val="160000"/>
              </a:lnSpc>
              <a:spcBef>
                <a:spcPct val="20000"/>
              </a:spcBef>
              <a:spcAft>
                <a:spcPts val="0"/>
              </a:spcAft>
              <a:buFontTx/>
              <a:buChar char="•"/>
              <a:defRPr/>
            </a:pPr>
            <a:r>
              <a:rPr lang="es-CL" dirty="0">
                <a:solidFill>
                  <a:srgbClr val="000000"/>
                </a:solidFill>
                <a:ea typeface="MS PGothic" pitchFamily="34" charset="-128"/>
                <a:cs typeface="+mn-cs"/>
              </a:rPr>
              <a:t>Universo:</a:t>
            </a:r>
            <a:r>
              <a:rPr lang="es-ES_tradnl" dirty="0">
                <a:solidFill>
                  <a:srgbClr val="000000"/>
                </a:solidFill>
                <a:ea typeface="MS PGothic" pitchFamily="34" charset="-128"/>
                <a:cs typeface="+mn-cs"/>
              </a:rPr>
              <a:t> Hogares que cuentan con conexión telefónica fija, y de telefonía celular, de todas la regiones del país.</a:t>
            </a:r>
            <a:endParaRPr lang="es-CL" dirty="0">
              <a:solidFill>
                <a:srgbClr val="000000"/>
              </a:solidFill>
              <a:ea typeface="MS PGothic" pitchFamily="34" charset="-128"/>
              <a:cs typeface="+mn-cs"/>
            </a:endParaRPr>
          </a:p>
          <a:p>
            <a:pPr marL="342900" indent="-342900" algn="just" fontAlgn="auto">
              <a:lnSpc>
                <a:spcPct val="160000"/>
              </a:lnSpc>
              <a:spcBef>
                <a:spcPct val="20000"/>
              </a:spcBef>
              <a:spcAft>
                <a:spcPts val="0"/>
              </a:spcAft>
              <a:buFontTx/>
              <a:buChar char="•"/>
              <a:defRPr/>
            </a:pPr>
            <a:r>
              <a:rPr lang="es-CL" dirty="0">
                <a:solidFill>
                  <a:srgbClr val="000000"/>
                </a:solidFill>
                <a:ea typeface="MS PGothic" pitchFamily="34" charset="-128"/>
                <a:cs typeface="+mn-cs"/>
              </a:rPr>
              <a:t>Selección de la Muestra: Muestreo sistemático de números de teléfonos residenciales y celulares.</a:t>
            </a:r>
          </a:p>
          <a:p>
            <a:pPr marL="342900" indent="-342900" algn="just" fontAlgn="auto">
              <a:lnSpc>
                <a:spcPct val="160000"/>
              </a:lnSpc>
              <a:spcBef>
                <a:spcPct val="20000"/>
              </a:spcBef>
              <a:spcAft>
                <a:spcPts val="0"/>
              </a:spcAft>
              <a:buFontTx/>
              <a:buChar char="•"/>
              <a:defRPr/>
            </a:pPr>
            <a:r>
              <a:rPr lang="es-CL" dirty="0">
                <a:solidFill>
                  <a:srgbClr val="000000"/>
                </a:solidFill>
                <a:ea typeface="MS PGothic" pitchFamily="34" charset="-128"/>
                <a:cs typeface="+mn-cs"/>
              </a:rPr>
              <a:t>Margen de error muestral: 4,3% a un nivel de confianza de 95%.</a:t>
            </a:r>
          </a:p>
          <a:p>
            <a:pPr marL="342900" indent="-342900" algn="just" fontAlgn="auto">
              <a:lnSpc>
                <a:spcPct val="160000"/>
              </a:lnSpc>
              <a:spcBef>
                <a:spcPct val="20000"/>
              </a:spcBef>
              <a:spcAft>
                <a:spcPts val="0"/>
              </a:spcAft>
              <a:buFontTx/>
              <a:buChar char="•"/>
              <a:defRPr/>
            </a:pPr>
            <a:r>
              <a:rPr lang="es-CL" dirty="0">
                <a:solidFill>
                  <a:srgbClr val="000000"/>
                </a:solidFill>
                <a:ea typeface="MS PGothic" pitchFamily="34" charset="-128"/>
                <a:cs typeface="+mn-cs"/>
              </a:rPr>
              <a:t>Fecha de Terreno: jueves  21, viernes 22 y sábado 23 de </a:t>
            </a:r>
            <a:r>
              <a:rPr lang="es-CL" dirty="0" smtClean="0">
                <a:solidFill>
                  <a:srgbClr val="000000"/>
                </a:solidFill>
                <a:ea typeface="MS PGothic" pitchFamily="34" charset="-128"/>
                <a:cs typeface="+mn-cs"/>
              </a:rPr>
              <a:t>julio</a:t>
            </a:r>
            <a:r>
              <a:rPr lang="es-CL" dirty="0" smtClean="0">
                <a:solidFill>
                  <a:srgbClr val="000000"/>
                </a:solidFill>
                <a:ea typeface="MS PGothic" pitchFamily="34" charset="-128"/>
                <a:cs typeface="+mn-cs"/>
              </a:rPr>
              <a:t> </a:t>
            </a:r>
            <a:r>
              <a:rPr lang="es-CL" dirty="0">
                <a:solidFill>
                  <a:srgbClr val="000000"/>
                </a:solidFill>
                <a:ea typeface="MS PGothic" pitchFamily="34" charset="-128"/>
                <a:cs typeface="+mn-cs"/>
              </a:rPr>
              <a:t>de 2016.</a:t>
            </a:r>
          </a:p>
          <a:p>
            <a:pPr marL="342900" indent="-342900" algn="just" fontAlgn="auto">
              <a:lnSpc>
                <a:spcPct val="160000"/>
              </a:lnSpc>
              <a:spcBef>
                <a:spcPct val="20000"/>
              </a:spcBef>
              <a:spcAft>
                <a:spcPts val="0"/>
              </a:spcAft>
              <a:buFontTx/>
              <a:buChar char="•"/>
              <a:defRPr/>
            </a:pPr>
            <a:endParaRPr lang="es-CL" dirty="0">
              <a:solidFill>
                <a:srgbClr val="000000"/>
              </a:solidFill>
              <a:ea typeface="MS PGothic" pitchFamily="34" charset="-128"/>
              <a:cs typeface="+mn-cs"/>
            </a:endParaRPr>
          </a:p>
        </p:txBody>
      </p:sp>
      <p:sp>
        <p:nvSpPr>
          <p:cNvPr id="12" name="11 Rectángulo redondeado"/>
          <p:cNvSpPr/>
          <p:nvPr/>
        </p:nvSpPr>
        <p:spPr>
          <a:xfrm>
            <a:off x="4824413" y="377825"/>
            <a:ext cx="4427537" cy="3651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solidFill>
                  <a:schemeClr val="bg1"/>
                </a:solidFill>
              </a:rPr>
              <a:t>Ficha Técnica </a:t>
            </a:r>
          </a:p>
        </p:txBody>
      </p:sp>
      <p:pic>
        <p:nvPicPr>
          <p:cNvPr id="3077"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1507"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1508"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1509" name="CuadroTexto 4"/>
          <p:cNvSpPr txBox="1">
            <a:spLocks noChangeArrowheads="1"/>
          </p:cNvSpPr>
          <p:nvPr/>
        </p:nvSpPr>
        <p:spPr bwMode="auto">
          <a:xfrm>
            <a:off x="473075" y="49213"/>
            <a:ext cx="7318375" cy="1323975"/>
          </a:xfrm>
          <a:prstGeom prst="rect">
            <a:avLst/>
          </a:prstGeom>
          <a:noFill/>
          <a:ln w="9525">
            <a:noFill/>
            <a:miter lim="800000"/>
            <a:headEnd/>
            <a:tailEnd/>
          </a:ln>
        </p:spPr>
        <p:txBody>
          <a:bodyPr>
            <a:spAutoFit/>
          </a:bodyPr>
          <a:lstStyle/>
          <a:p>
            <a:pPr algn="just"/>
            <a:r>
              <a:rPr lang="es-CL" altLang="es-CL" sz="1600" b="1">
                <a:solidFill>
                  <a:srgbClr val="FFFFFF"/>
                </a:solidFill>
                <a:ea typeface="MS PGothic" pitchFamily="34" charset="-128"/>
              </a:rPr>
              <a:t>Alguna gente dice que el gobierno debe llevar adelante sus reformas sin conversar con la oposición dado que tiene mayoría en el Parlamento.   Otra gente dice, en cambio, que para que las reformas salgan lo mejor posible siempre es bueno tener un diálogo con la oposición. ¿Con cuál de esas dos opiniones está usted más de acuerdo?</a:t>
            </a:r>
          </a:p>
        </p:txBody>
      </p:sp>
      <p:graphicFrame>
        <p:nvGraphicFramePr>
          <p:cNvPr id="8" name="2 Gráfico"/>
          <p:cNvGraphicFramePr>
            <a:graphicFrameLocks/>
          </p:cNvGraphicFramePr>
          <p:nvPr>
            <p:extLst>
              <p:ext uri="{D42A27DB-BD31-4B8C-83A1-F6EECF244321}">
                <p14:modId xmlns:p14="http://schemas.microsoft.com/office/powerpoint/2010/main" val="1015464546"/>
              </p:ext>
            </p:extLst>
          </p:nvPr>
        </p:nvGraphicFramePr>
        <p:xfrm>
          <a:off x="1187624" y="1485900"/>
          <a:ext cx="6480720"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2531"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2532"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2533" name="CuadroTexto 4"/>
          <p:cNvSpPr txBox="1">
            <a:spLocks noChangeArrowheads="1"/>
          </p:cNvSpPr>
          <p:nvPr/>
        </p:nvSpPr>
        <p:spPr bwMode="auto">
          <a:xfrm>
            <a:off x="473075" y="49213"/>
            <a:ext cx="7318375" cy="1323975"/>
          </a:xfrm>
          <a:prstGeom prst="rect">
            <a:avLst/>
          </a:prstGeom>
          <a:noFill/>
          <a:ln w="9525">
            <a:noFill/>
            <a:miter lim="800000"/>
            <a:headEnd/>
            <a:tailEnd/>
          </a:ln>
        </p:spPr>
        <p:txBody>
          <a:bodyPr>
            <a:spAutoFit/>
          </a:bodyPr>
          <a:lstStyle/>
          <a:p>
            <a:pPr algn="just"/>
            <a:r>
              <a:rPr lang="es-CL" altLang="es-CL" sz="1600" b="1">
                <a:solidFill>
                  <a:srgbClr val="FFFFFF"/>
                </a:solidFill>
                <a:ea typeface="MS PGothic" pitchFamily="34" charset="-128"/>
              </a:rPr>
              <a:t>Alguna gente dice que el gobierno debe llevar adelante sus reformas sin conversar con la oposición dado que tiene mayoría en el Parlamento.   Otra gente dice, en cambio, que para que las reformas salgan lo mejor posible siempre es bueno tener un diálogo con la oposición. ¿Con cuál de esas dos opiniones está usted más de acuerdo?</a:t>
            </a:r>
          </a:p>
        </p:txBody>
      </p:sp>
      <p:graphicFrame>
        <p:nvGraphicFramePr>
          <p:cNvPr id="7" name="1 Gráfico"/>
          <p:cNvGraphicFramePr>
            <a:graphicFrameLocks/>
          </p:cNvGraphicFramePr>
          <p:nvPr>
            <p:extLst>
              <p:ext uri="{D42A27DB-BD31-4B8C-83A1-F6EECF244321}">
                <p14:modId xmlns:p14="http://schemas.microsoft.com/office/powerpoint/2010/main" val="538330236"/>
              </p:ext>
            </p:extLst>
          </p:nvPr>
        </p:nvGraphicFramePr>
        <p:xfrm>
          <a:off x="1259632" y="1485900"/>
          <a:ext cx="6531818"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3555"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3556"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3557" name="CuadroTexto 4"/>
          <p:cNvSpPr txBox="1">
            <a:spLocks noChangeArrowheads="1"/>
          </p:cNvSpPr>
          <p:nvPr/>
        </p:nvSpPr>
        <p:spPr bwMode="auto">
          <a:xfrm>
            <a:off x="473075" y="49213"/>
            <a:ext cx="7318375" cy="1323975"/>
          </a:xfrm>
          <a:prstGeom prst="rect">
            <a:avLst/>
          </a:prstGeom>
          <a:noFill/>
          <a:ln w="9525">
            <a:noFill/>
            <a:miter lim="800000"/>
            <a:headEnd/>
            <a:tailEnd/>
          </a:ln>
        </p:spPr>
        <p:txBody>
          <a:bodyPr>
            <a:spAutoFit/>
          </a:bodyPr>
          <a:lstStyle/>
          <a:p>
            <a:pPr algn="just"/>
            <a:r>
              <a:rPr lang="es-CL" altLang="es-CL" sz="1600" b="1">
                <a:solidFill>
                  <a:srgbClr val="FFFFFF"/>
                </a:solidFill>
                <a:ea typeface="MS PGothic" pitchFamily="34" charset="-128"/>
              </a:rPr>
              <a:t>Alguna gente dice que el gobierno debe llevar adelante sus reformas sin conversar con la oposición dado que tiene mayoría en el Parlamento.   Otra gente dice, en cambio, que para que las reformas salgan lo mejor posible siempre es bueno tener un diálogo con la oposición. ¿Con cuál de esas dos opiniones está usted más de acuerdo?</a:t>
            </a:r>
          </a:p>
        </p:txBody>
      </p:sp>
      <p:graphicFrame>
        <p:nvGraphicFramePr>
          <p:cNvPr id="7" name="1 Gráfico"/>
          <p:cNvGraphicFramePr>
            <a:graphicFrameLocks/>
          </p:cNvGraphicFramePr>
          <p:nvPr>
            <p:extLst>
              <p:ext uri="{D42A27DB-BD31-4B8C-83A1-F6EECF244321}">
                <p14:modId xmlns:p14="http://schemas.microsoft.com/office/powerpoint/2010/main" val="1372763568"/>
              </p:ext>
            </p:extLst>
          </p:nvPr>
        </p:nvGraphicFramePr>
        <p:xfrm>
          <a:off x="1187624" y="1485900"/>
          <a:ext cx="6840760" cy="36038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457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4580"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4581" name="CuadroTexto 4"/>
          <p:cNvSpPr txBox="1">
            <a:spLocks noChangeArrowheads="1"/>
          </p:cNvSpPr>
          <p:nvPr/>
        </p:nvSpPr>
        <p:spPr bwMode="auto">
          <a:xfrm>
            <a:off x="473075" y="49213"/>
            <a:ext cx="7318375" cy="1323975"/>
          </a:xfrm>
          <a:prstGeom prst="rect">
            <a:avLst/>
          </a:prstGeom>
          <a:noFill/>
          <a:ln w="9525">
            <a:noFill/>
            <a:miter lim="800000"/>
            <a:headEnd/>
            <a:tailEnd/>
          </a:ln>
        </p:spPr>
        <p:txBody>
          <a:bodyPr>
            <a:spAutoFit/>
          </a:bodyPr>
          <a:lstStyle/>
          <a:p>
            <a:pPr algn="just"/>
            <a:r>
              <a:rPr lang="es-CL" altLang="es-CL" sz="1600" b="1">
                <a:solidFill>
                  <a:srgbClr val="FFFFFF"/>
                </a:solidFill>
                <a:ea typeface="MS PGothic" pitchFamily="34" charset="-128"/>
              </a:rPr>
              <a:t>Alguna gente dice que el gobierno debe llevar adelante sus reformas sin conversar con la oposición dado que tiene mayoría en el Parlamento.   Otra gente dice, en cambio, que para que las reformas salgan lo mejor posible siempre es bueno tener un diálogo con la oposición. ¿Con cuál de esas dos opiniones está usted más de acuerdo?</a:t>
            </a:r>
          </a:p>
        </p:txBody>
      </p:sp>
      <p:graphicFrame>
        <p:nvGraphicFramePr>
          <p:cNvPr id="8" name="1 Gráfico"/>
          <p:cNvGraphicFramePr>
            <a:graphicFrameLocks/>
          </p:cNvGraphicFramePr>
          <p:nvPr>
            <p:extLst>
              <p:ext uri="{D42A27DB-BD31-4B8C-83A1-F6EECF244321}">
                <p14:modId xmlns:p14="http://schemas.microsoft.com/office/powerpoint/2010/main" val="4068304946"/>
              </p:ext>
            </p:extLst>
          </p:nvPr>
        </p:nvGraphicFramePr>
        <p:xfrm>
          <a:off x="1403648" y="1485900"/>
          <a:ext cx="6264696"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5603"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560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5605"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1 Gráfico"/>
          <p:cNvGraphicFramePr>
            <a:graphicFrameLocks/>
          </p:cNvGraphicFramePr>
          <p:nvPr>
            <p:extLst>
              <p:ext uri="{D42A27DB-BD31-4B8C-83A1-F6EECF244321}">
                <p14:modId xmlns:p14="http://schemas.microsoft.com/office/powerpoint/2010/main" val="2542127468"/>
              </p:ext>
            </p:extLst>
          </p:nvPr>
        </p:nvGraphicFramePr>
        <p:xfrm>
          <a:off x="1259632" y="1485899"/>
          <a:ext cx="6408712" cy="36036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6627"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6628"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6629"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8 Gráfico"/>
          <p:cNvGraphicFramePr>
            <a:graphicFrameLocks/>
          </p:cNvGraphicFramePr>
          <p:nvPr>
            <p:extLst>
              <p:ext uri="{D42A27DB-BD31-4B8C-83A1-F6EECF244321}">
                <p14:modId xmlns:p14="http://schemas.microsoft.com/office/powerpoint/2010/main" val="893298435"/>
              </p:ext>
            </p:extLst>
          </p:nvPr>
        </p:nvGraphicFramePr>
        <p:xfrm>
          <a:off x="1187624" y="1485900"/>
          <a:ext cx="6264696" cy="34598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7651"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7652"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7653"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9 Gráfico"/>
          <p:cNvGraphicFramePr>
            <a:graphicFrameLocks/>
          </p:cNvGraphicFramePr>
          <p:nvPr>
            <p:extLst>
              <p:ext uri="{D42A27DB-BD31-4B8C-83A1-F6EECF244321}">
                <p14:modId xmlns:p14="http://schemas.microsoft.com/office/powerpoint/2010/main" val="4161976999"/>
              </p:ext>
            </p:extLst>
          </p:nvPr>
        </p:nvGraphicFramePr>
        <p:xfrm>
          <a:off x="1259632" y="1485900"/>
          <a:ext cx="6408712" cy="34598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8675"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8676"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8677"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10 Gráfico"/>
          <p:cNvGraphicFramePr>
            <a:graphicFrameLocks/>
          </p:cNvGraphicFramePr>
          <p:nvPr>
            <p:extLst>
              <p:ext uri="{D42A27DB-BD31-4B8C-83A1-F6EECF244321}">
                <p14:modId xmlns:p14="http://schemas.microsoft.com/office/powerpoint/2010/main" val="2695508784"/>
              </p:ext>
            </p:extLst>
          </p:nvPr>
        </p:nvGraphicFramePr>
        <p:xfrm>
          <a:off x="971600" y="1485899"/>
          <a:ext cx="7128792" cy="36036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2969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29700"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29701"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11 Gráfico"/>
          <p:cNvGraphicFramePr>
            <a:graphicFrameLocks/>
          </p:cNvGraphicFramePr>
          <p:nvPr>
            <p:extLst>
              <p:ext uri="{D42A27DB-BD31-4B8C-83A1-F6EECF244321}">
                <p14:modId xmlns:p14="http://schemas.microsoft.com/office/powerpoint/2010/main" val="2577632998"/>
              </p:ext>
            </p:extLst>
          </p:nvPr>
        </p:nvGraphicFramePr>
        <p:xfrm>
          <a:off x="1331640" y="1485900"/>
          <a:ext cx="6498704" cy="35318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30723"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072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30725"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14 Gráfico"/>
          <p:cNvGraphicFramePr>
            <a:graphicFrameLocks/>
          </p:cNvGraphicFramePr>
          <p:nvPr>
            <p:extLst>
              <p:ext uri="{D42A27DB-BD31-4B8C-83A1-F6EECF244321}">
                <p14:modId xmlns:p14="http://schemas.microsoft.com/office/powerpoint/2010/main" val="1892140903"/>
              </p:ext>
            </p:extLst>
          </p:nvPr>
        </p:nvGraphicFramePr>
        <p:xfrm>
          <a:off x="1331640" y="1485900"/>
          <a:ext cx="6336704" cy="34598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6516688" y="5297488"/>
            <a:ext cx="2627312" cy="417512"/>
          </a:xfrm>
          <a:prstGeom prst="rect">
            <a:avLst/>
          </a:prstGeom>
          <a:noFill/>
          <a:ln w="9525">
            <a:noFill/>
            <a:miter lim="800000"/>
            <a:headEnd/>
            <a:tailEnd/>
          </a:ln>
          <a:effectLst/>
        </p:spPr>
      </p:pic>
      <p:sp>
        <p:nvSpPr>
          <p:cNvPr id="4099" name="1 Título"/>
          <p:cNvSpPr txBox="1">
            <a:spLocks/>
          </p:cNvSpPr>
          <p:nvPr/>
        </p:nvSpPr>
        <p:spPr bwMode="auto">
          <a:xfrm>
            <a:off x="468313" y="2139950"/>
            <a:ext cx="8229600" cy="857250"/>
          </a:xfrm>
          <a:prstGeom prst="rect">
            <a:avLst/>
          </a:prstGeom>
          <a:noFill/>
          <a:ln w="9525">
            <a:noFill/>
            <a:miter lim="800000"/>
            <a:headEnd/>
            <a:tailEnd/>
          </a:ln>
        </p:spPr>
        <p:txBody>
          <a:bodyPr/>
          <a:lstStyle/>
          <a:p>
            <a:pPr algn="ctr" defTabSz="815975" eaLnBrk="0" hangingPunct="0"/>
            <a:r>
              <a:rPr lang="es-CL" altLang="es-CL" sz="3900" b="1">
                <a:solidFill>
                  <a:srgbClr val="1F497D"/>
                </a:solidFill>
                <a:ea typeface="MS PGothic" pitchFamily="34" charset="-128"/>
              </a:rPr>
              <a:t>TEMAS ESTRATÉGICOS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31747"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1748"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31749"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16 Gráfico"/>
          <p:cNvGraphicFramePr>
            <a:graphicFrameLocks/>
          </p:cNvGraphicFramePr>
          <p:nvPr>
            <p:extLst>
              <p:ext uri="{D42A27DB-BD31-4B8C-83A1-F6EECF244321}">
                <p14:modId xmlns:p14="http://schemas.microsoft.com/office/powerpoint/2010/main" val="1931062639"/>
              </p:ext>
            </p:extLst>
          </p:nvPr>
        </p:nvGraphicFramePr>
        <p:xfrm>
          <a:off x="1043608" y="1485900"/>
          <a:ext cx="6696744" cy="33878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32771"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2772"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32773"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17 Gráfico"/>
          <p:cNvGraphicFramePr>
            <a:graphicFrameLocks/>
          </p:cNvGraphicFramePr>
          <p:nvPr>
            <p:extLst>
              <p:ext uri="{D42A27DB-BD31-4B8C-83A1-F6EECF244321}">
                <p14:modId xmlns:p14="http://schemas.microsoft.com/office/powerpoint/2010/main" val="2948093008"/>
              </p:ext>
            </p:extLst>
          </p:nvPr>
        </p:nvGraphicFramePr>
        <p:xfrm>
          <a:off x="1259632" y="1485900"/>
          <a:ext cx="6048672" cy="34598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33795"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3796"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33797"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18 Gráfico"/>
          <p:cNvGraphicFramePr>
            <a:graphicFrameLocks/>
          </p:cNvGraphicFramePr>
          <p:nvPr>
            <p:extLst>
              <p:ext uri="{D42A27DB-BD31-4B8C-83A1-F6EECF244321}">
                <p14:modId xmlns:p14="http://schemas.microsoft.com/office/powerpoint/2010/main" val="1770814396"/>
              </p:ext>
            </p:extLst>
          </p:nvPr>
        </p:nvGraphicFramePr>
        <p:xfrm>
          <a:off x="1331640" y="1485900"/>
          <a:ext cx="6459810" cy="34598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3481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4820"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34821"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19 Gráfico"/>
          <p:cNvGraphicFramePr>
            <a:graphicFrameLocks/>
          </p:cNvGraphicFramePr>
          <p:nvPr>
            <p:extLst>
              <p:ext uri="{D42A27DB-BD31-4B8C-83A1-F6EECF244321}">
                <p14:modId xmlns:p14="http://schemas.microsoft.com/office/powerpoint/2010/main" val="154630523"/>
              </p:ext>
            </p:extLst>
          </p:nvPr>
        </p:nvGraphicFramePr>
        <p:xfrm>
          <a:off x="1331640" y="1485900"/>
          <a:ext cx="6624736" cy="34598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35843"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584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35845" name="CuadroTexto 4"/>
          <p:cNvSpPr txBox="1">
            <a:spLocks noChangeArrowheads="1"/>
          </p:cNvSpPr>
          <p:nvPr/>
        </p:nvSpPr>
        <p:spPr bwMode="auto">
          <a:xfrm>
            <a:off x="473075" y="22225"/>
            <a:ext cx="7318375" cy="1322388"/>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Le voy a nombrar un conjunto de temas, y le voy a pedir que para cada uno de ellos le ponga una nota de 1 a 5, donde la nota 1 significa que no tiene importancia, y la nota 5 significa que es de la máxima importancia.*</a:t>
            </a:r>
          </a:p>
        </p:txBody>
      </p:sp>
      <p:sp>
        <p:nvSpPr>
          <p:cNvPr id="9" name="8 CuadroTexto"/>
          <p:cNvSpPr txBox="1"/>
          <p:nvPr/>
        </p:nvSpPr>
        <p:spPr>
          <a:xfrm>
            <a:off x="250825" y="5089525"/>
            <a:ext cx="6049963" cy="430213"/>
          </a:xfrm>
          <a:prstGeom prst="rect">
            <a:avLst/>
          </a:prstGeom>
          <a:noFill/>
          <a:ln>
            <a:solidFill>
              <a:schemeClr val="tx1"/>
            </a:solidFill>
          </a:ln>
        </p:spPr>
        <p:txBody>
          <a:bodyPr>
            <a:spAutoFit/>
          </a:bodyPr>
          <a:lstStyle/>
          <a:p>
            <a:pPr fontAlgn="auto">
              <a:spcBef>
                <a:spcPts val="0"/>
              </a:spcBef>
              <a:spcAft>
                <a:spcPts val="0"/>
              </a:spcAft>
              <a:defRPr/>
            </a:pPr>
            <a:r>
              <a:rPr lang="es-CL" sz="1100" dirty="0">
                <a:solidFill>
                  <a:schemeClr val="tx1">
                    <a:lumMod val="85000"/>
                    <a:lumOff val="15000"/>
                  </a:schemeClr>
                </a:solidFill>
                <a:latin typeface="+mn-lt"/>
                <a:cs typeface="+mn-cs"/>
              </a:rPr>
              <a:t>* Se consideran solo aquellos casos donde el encuestado contestó 5. Es decir, que considera el asunto de máxima importancia. </a:t>
            </a:r>
          </a:p>
        </p:txBody>
      </p:sp>
      <p:graphicFrame>
        <p:nvGraphicFramePr>
          <p:cNvPr id="8" name="20 Gráfico"/>
          <p:cNvGraphicFramePr>
            <a:graphicFrameLocks/>
          </p:cNvGraphicFramePr>
          <p:nvPr>
            <p:extLst>
              <p:ext uri="{D42A27DB-BD31-4B8C-83A1-F6EECF244321}">
                <p14:modId xmlns:p14="http://schemas.microsoft.com/office/powerpoint/2010/main" val="2938988591"/>
              </p:ext>
            </p:extLst>
          </p:nvPr>
        </p:nvGraphicFramePr>
        <p:xfrm>
          <a:off x="1225066" y="1489348"/>
          <a:ext cx="6443278" cy="34563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6867" name="Picture 3"/>
          <p:cNvPicPr>
            <a:picLocks noChangeAspect="1" noChangeArrowheads="1"/>
          </p:cNvPicPr>
          <p:nvPr/>
        </p:nvPicPr>
        <p:blipFill>
          <a:blip r:embed="rId2"/>
          <a:srcRect/>
          <a:stretch>
            <a:fillRect/>
          </a:stretch>
        </p:blipFill>
        <p:spPr bwMode="auto">
          <a:xfrm>
            <a:off x="6516688" y="5297488"/>
            <a:ext cx="2627312" cy="417512"/>
          </a:xfrm>
          <a:prstGeom prst="rect">
            <a:avLst/>
          </a:prstGeom>
          <a:noFill/>
          <a:ln w="9525">
            <a:noFill/>
            <a:miter lim="800000"/>
            <a:headEnd/>
            <a:tailEnd/>
          </a:ln>
          <a:effectLst/>
        </p:spPr>
      </p:pic>
      <p:sp>
        <p:nvSpPr>
          <p:cNvPr id="36868" name="1 Título"/>
          <p:cNvSpPr txBox="1">
            <a:spLocks/>
          </p:cNvSpPr>
          <p:nvPr/>
        </p:nvSpPr>
        <p:spPr bwMode="auto">
          <a:xfrm>
            <a:off x="468313" y="2219325"/>
            <a:ext cx="8229600" cy="857250"/>
          </a:xfrm>
          <a:prstGeom prst="rect">
            <a:avLst/>
          </a:prstGeom>
          <a:noFill/>
          <a:ln w="9525">
            <a:noFill/>
            <a:miter lim="800000"/>
            <a:headEnd/>
            <a:tailEnd/>
          </a:ln>
        </p:spPr>
        <p:txBody>
          <a:bodyPr/>
          <a:lstStyle/>
          <a:p>
            <a:pPr algn="ctr" defTabSz="815975" eaLnBrk="0" hangingPunct="0"/>
            <a:r>
              <a:rPr lang="es-CL" altLang="es-CL" sz="3900" b="1">
                <a:solidFill>
                  <a:srgbClr val="1F497D"/>
                </a:solidFill>
                <a:ea typeface="MS PGothic" pitchFamily="34" charset="-128"/>
              </a:rPr>
              <a:t>TEMAS DE COYUNTURA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37891"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7892"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37893" name="CuadroTexto 4"/>
          <p:cNvSpPr txBox="1">
            <a:spLocks noChangeArrowheads="1"/>
          </p:cNvSpPr>
          <p:nvPr/>
        </p:nvSpPr>
        <p:spPr bwMode="auto">
          <a:xfrm>
            <a:off x="473075" y="23813"/>
            <a:ext cx="7318375" cy="1323975"/>
          </a:xfrm>
          <a:prstGeom prst="rect">
            <a:avLst/>
          </a:prstGeom>
          <a:noFill/>
          <a:ln w="9525">
            <a:noFill/>
            <a:miter lim="800000"/>
            <a:headEnd/>
            <a:tailEnd/>
          </a:ln>
        </p:spPr>
        <p:txBody>
          <a:bodyPr>
            <a:spAutoFit/>
          </a:bodyPr>
          <a:lstStyle/>
          <a:p>
            <a:pPr algn="just"/>
            <a:r>
              <a:rPr lang="es-CL" altLang="es-CL" sz="1600" b="1">
                <a:solidFill>
                  <a:srgbClr val="FFFFFF"/>
                </a:solidFill>
                <a:ea typeface="MS PGothic" pitchFamily="34" charset="-128"/>
              </a:rPr>
              <a:t>Alguna gente es está a favor de legalizar el aborto en Chile en toda circunstancia. Otra gente está a favor de despenalizar el aborto solo si hay malformación del feto, si está en peligro la vida de la madre, o en caso de violación. Y otra gente está en contra del aborto en toda circunstancia. ¿Con cuál de esas posiciones frente al aborto está usted más de acuerdo?</a:t>
            </a:r>
          </a:p>
        </p:txBody>
      </p:sp>
      <p:graphicFrame>
        <p:nvGraphicFramePr>
          <p:cNvPr id="7" name="1 Gráfico"/>
          <p:cNvGraphicFramePr>
            <a:graphicFrameLocks/>
          </p:cNvGraphicFramePr>
          <p:nvPr>
            <p:extLst>
              <p:ext uri="{D42A27DB-BD31-4B8C-83A1-F6EECF244321}">
                <p14:modId xmlns:p14="http://schemas.microsoft.com/office/powerpoint/2010/main" val="2459960265"/>
              </p:ext>
            </p:extLst>
          </p:nvPr>
        </p:nvGraphicFramePr>
        <p:xfrm>
          <a:off x="1187624" y="1485900"/>
          <a:ext cx="6603826"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38915"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8916"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38917" name="CuadroTexto 4"/>
          <p:cNvSpPr txBox="1">
            <a:spLocks noChangeArrowheads="1"/>
          </p:cNvSpPr>
          <p:nvPr/>
        </p:nvSpPr>
        <p:spPr bwMode="auto">
          <a:xfrm>
            <a:off x="473075" y="23813"/>
            <a:ext cx="7318375" cy="1323975"/>
          </a:xfrm>
          <a:prstGeom prst="rect">
            <a:avLst/>
          </a:prstGeom>
          <a:noFill/>
          <a:ln w="9525">
            <a:noFill/>
            <a:miter lim="800000"/>
            <a:headEnd/>
            <a:tailEnd/>
          </a:ln>
        </p:spPr>
        <p:txBody>
          <a:bodyPr>
            <a:spAutoFit/>
          </a:bodyPr>
          <a:lstStyle/>
          <a:p>
            <a:pPr algn="just"/>
            <a:r>
              <a:rPr lang="es-CL" altLang="es-CL" sz="1600" b="1">
                <a:solidFill>
                  <a:srgbClr val="FFFFFF"/>
                </a:solidFill>
                <a:ea typeface="MS PGothic" pitchFamily="34" charset="-128"/>
              </a:rPr>
              <a:t>Alguna gente es está a favor de legalizar el aborto en Chile en toda circunstancia. Otra gente está a favor de despenalizar el aborto solo si hay malformación del feto, si está en peligro la vida de la madre, o en caso de violación. Y otra gente está en contra del aborto en toda circunstancia. ¿Con cuál de esas posiciones frente al aborto está usted más de acuerdo?</a:t>
            </a:r>
          </a:p>
        </p:txBody>
      </p:sp>
      <p:graphicFrame>
        <p:nvGraphicFramePr>
          <p:cNvPr id="7" name="1 Gráfico"/>
          <p:cNvGraphicFramePr>
            <a:graphicFrameLocks/>
          </p:cNvGraphicFramePr>
          <p:nvPr>
            <p:extLst>
              <p:ext uri="{D42A27DB-BD31-4B8C-83A1-F6EECF244321}">
                <p14:modId xmlns:p14="http://schemas.microsoft.com/office/powerpoint/2010/main" val="4220412"/>
              </p:ext>
            </p:extLst>
          </p:nvPr>
        </p:nvGraphicFramePr>
        <p:xfrm>
          <a:off x="1115616" y="1485900"/>
          <a:ext cx="6408712"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3993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39940"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39941" name="CuadroTexto 4"/>
          <p:cNvSpPr txBox="1">
            <a:spLocks noChangeArrowheads="1"/>
          </p:cNvSpPr>
          <p:nvPr/>
        </p:nvSpPr>
        <p:spPr bwMode="auto">
          <a:xfrm>
            <a:off x="473075" y="23813"/>
            <a:ext cx="7318375" cy="1323975"/>
          </a:xfrm>
          <a:prstGeom prst="rect">
            <a:avLst/>
          </a:prstGeom>
          <a:noFill/>
          <a:ln w="9525">
            <a:noFill/>
            <a:miter lim="800000"/>
            <a:headEnd/>
            <a:tailEnd/>
          </a:ln>
        </p:spPr>
        <p:txBody>
          <a:bodyPr>
            <a:spAutoFit/>
          </a:bodyPr>
          <a:lstStyle/>
          <a:p>
            <a:pPr algn="just"/>
            <a:r>
              <a:rPr lang="es-CL" altLang="es-CL" sz="1600" b="1">
                <a:solidFill>
                  <a:srgbClr val="FFFFFF"/>
                </a:solidFill>
                <a:ea typeface="MS PGothic" pitchFamily="34" charset="-128"/>
              </a:rPr>
              <a:t>Alguna gente es está a favor de legalizar el aborto en Chile en toda circunstancia. Otra gente está a favor de despenalizar el aborto solo si hay malformación del feto, si está en peligro la vida de la madre, o en caso de violación. Y otra gente está en contra del aborto en toda circunstancia. ¿Con cuál de esas posiciones frente al aborto está usted más de acuerdo?</a:t>
            </a:r>
          </a:p>
        </p:txBody>
      </p:sp>
      <p:graphicFrame>
        <p:nvGraphicFramePr>
          <p:cNvPr id="7" name="1 Gráfico"/>
          <p:cNvGraphicFramePr>
            <a:graphicFrameLocks/>
          </p:cNvGraphicFramePr>
          <p:nvPr>
            <p:extLst>
              <p:ext uri="{D42A27DB-BD31-4B8C-83A1-F6EECF244321}">
                <p14:modId xmlns:p14="http://schemas.microsoft.com/office/powerpoint/2010/main" val="3847890722"/>
              </p:ext>
            </p:extLst>
          </p:nvPr>
        </p:nvGraphicFramePr>
        <p:xfrm>
          <a:off x="1331640" y="1485900"/>
          <a:ext cx="6459810"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40963"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4096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40965" name="CuadroTexto 4"/>
          <p:cNvSpPr txBox="1">
            <a:spLocks noChangeArrowheads="1"/>
          </p:cNvSpPr>
          <p:nvPr/>
        </p:nvSpPr>
        <p:spPr bwMode="auto">
          <a:xfrm>
            <a:off x="473075" y="23813"/>
            <a:ext cx="7318375" cy="1323975"/>
          </a:xfrm>
          <a:prstGeom prst="rect">
            <a:avLst/>
          </a:prstGeom>
          <a:noFill/>
          <a:ln w="9525">
            <a:noFill/>
            <a:miter lim="800000"/>
            <a:headEnd/>
            <a:tailEnd/>
          </a:ln>
        </p:spPr>
        <p:txBody>
          <a:bodyPr>
            <a:spAutoFit/>
          </a:bodyPr>
          <a:lstStyle/>
          <a:p>
            <a:pPr algn="just"/>
            <a:r>
              <a:rPr lang="es-CL" altLang="es-CL" sz="1600" b="1">
                <a:solidFill>
                  <a:srgbClr val="FFFFFF"/>
                </a:solidFill>
                <a:ea typeface="MS PGothic" pitchFamily="34" charset="-128"/>
              </a:rPr>
              <a:t>Alguna gente es está a favor de legalizar el aborto en Chile en toda circunstancia. Otra gente está a favor de despenalizar el aborto solo si hay malformación del feto, si está en peligro la vida de la madre, o en caso de violación. Y otra gente está en contra del aborto en toda circunstancia. ¿Con cuál de esas posiciones frente al aborto está usted más de acuerdo?</a:t>
            </a:r>
          </a:p>
        </p:txBody>
      </p:sp>
      <p:graphicFrame>
        <p:nvGraphicFramePr>
          <p:cNvPr id="7" name="1 Gráfico"/>
          <p:cNvGraphicFramePr>
            <a:graphicFrameLocks/>
          </p:cNvGraphicFramePr>
          <p:nvPr>
            <p:extLst>
              <p:ext uri="{D42A27DB-BD31-4B8C-83A1-F6EECF244321}">
                <p14:modId xmlns:p14="http://schemas.microsoft.com/office/powerpoint/2010/main" val="1363752657"/>
              </p:ext>
            </p:extLst>
          </p:nvPr>
        </p:nvGraphicFramePr>
        <p:xfrm>
          <a:off x="1259632" y="1485900"/>
          <a:ext cx="6531818"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921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9220"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9221" name="CuadroTexto 4"/>
          <p:cNvSpPr txBox="1">
            <a:spLocks noChangeArrowheads="1"/>
          </p:cNvSpPr>
          <p:nvPr/>
        </p:nvSpPr>
        <p:spPr bwMode="auto">
          <a:xfrm>
            <a:off x="473075" y="487363"/>
            <a:ext cx="7318375" cy="400050"/>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En general, ¿Cuál es su opinión de los partidos políticos en Chile?  </a:t>
            </a:r>
          </a:p>
        </p:txBody>
      </p:sp>
      <p:graphicFrame>
        <p:nvGraphicFramePr>
          <p:cNvPr id="8" name="1 Gráfico"/>
          <p:cNvGraphicFramePr>
            <a:graphicFrameLocks/>
          </p:cNvGraphicFramePr>
          <p:nvPr>
            <p:extLst>
              <p:ext uri="{D42A27DB-BD31-4B8C-83A1-F6EECF244321}">
                <p14:modId xmlns:p14="http://schemas.microsoft.com/office/powerpoint/2010/main" val="408679777"/>
              </p:ext>
            </p:extLst>
          </p:nvPr>
        </p:nvGraphicFramePr>
        <p:xfrm>
          <a:off x="971600" y="1485900"/>
          <a:ext cx="7200800" cy="36758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41987"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41988"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41989" name="CuadroTexto 4"/>
          <p:cNvSpPr txBox="1">
            <a:spLocks noChangeArrowheads="1"/>
          </p:cNvSpPr>
          <p:nvPr/>
        </p:nvSpPr>
        <p:spPr bwMode="auto">
          <a:xfrm>
            <a:off x="473075" y="74613"/>
            <a:ext cx="7318375" cy="1201737"/>
          </a:xfrm>
          <a:prstGeom prst="rect">
            <a:avLst/>
          </a:prstGeom>
          <a:noFill/>
          <a:ln w="9525">
            <a:noFill/>
            <a:miter lim="800000"/>
            <a:headEnd/>
            <a:tailEnd/>
          </a:ln>
        </p:spPr>
        <p:txBody>
          <a:bodyPr>
            <a:spAutoFit/>
          </a:bodyPr>
          <a:lstStyle/>
          <a:p>
            <a:pPr algn="just"/>
            <a:r>
              <a:rPr lang="es-CL" altLang="es-CL" b="1">
                <a:solidFill>
                  <a:srgbClr val="FFFFFF"/>
                </a:solidFill>
                <a:ea typeface="MS PGothic" pitchFamily="34" charset="-128"/>
              </a:rPr>
              <a:t>Alguna gente dice que el Estado de Chile tiene una deuda con el pueblo mapuche y que tiene que pagar. Otra gente dice, en cambio, que no existe deuda del Estado de Chile con el pueblo mapuche. ¿Con cuál de estas dos opiniones está usted más de acuerdo?</a:t>
            </a:r>
          </a:p>
        </p:txBody>
      </p:sp>
      <p:graphicFrame>
        <p:nvGraphicFramePr>
          <p:cNvPr id="7" name="1 Gráfico"/>
          <p:cNvGraphicFramePr>
            <a:graphicFrameLocks/>
          </p:cNvGraphicFramePr>
          <p:nvPr>
            <p:extLst>
              <p:ext uri="{D42A27DB-BD31-4B8C-83A1-F6EECF244321}">
                <p14:modId xmlns:p14="http://schemas.microsoft.com/office/powerpoint/2010/main" val="572348329"/>
              </p:ext>
            </p:extLst>
          </p:nvPr>
        </p:nvGraphicFramePr>
        <p:xfrm>
          <a:off x="1115616" y="1485900"/>
          <a:ext cx="6675834" cy="36758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43011"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43012"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43013" name="CuadroTexto 4"/>
          <p:cNvSpPr txBox="1">
            <a:spLocks noChangeArrowheads="1"/>
          </p:cNvSpPr>
          <p:nvPr/>
        </p:nvSpPr>
        <p:spPr bwMode="auto">
          <a:xfrm>
            <a:off x="473075" y="74613"/>
            <a:ext cx="7318375" cy="1201737"/>
          </a:xfrm>
          <a:prstGeom prst="rect">
            <a:avLst/>
          </a:prstGeom>
          <a:noFill/>
          <a:ln w="9525">
            <a:noFill/>
            <a:miter lim="800000"/>
            <a:headEnd/>
            <a:tailEnd/>
          </a:ln>
        </p:spPr>
        <p:txBody>
          <a:bodyPr>
            <a:spAutoFit/>
          </a:bodyPr>
          <a:lstStyle/>
          <a:p>
            <a:pPr algn="just"/>
            <a:r>
              <a:rPr lang="es-CL" altLang="es-CL" b="1">
                <a:solidFill>
                  <a:srgbClr val="FFFFFF"/>
                </a:solidFill>
                <a:ea typeface="MS PGothic" pitchFamily="34" charset="-128"/>
              </a:rPr>
              <a:t>Alguna gente dice que el Estado de Chile tiene una deuda con el pueblo mapuche y que tiene que pagar. Otra gente dice, en cambio, que no existe deuda del Estado de Chile con el pueblo mapuche. ¿Con cuál de estas dos opiniones está usted más de acuerdo?</a:t>
            </a:r>
          </a:p>
        </p:txBody>
      </p:sp>
      <p:graphicFrame>
        <p:nvGraphicFramePr>
          <p:cNvPr id="7" name="1 Gráfico"/>
          <p:cNvGraphicFramePr>
            <a:graphicFrameLocks/>
          </p:cNvGraphicFramePr>
          <p:nvPr>
            <p:extLst>
              <p:ext uri="{D42A27DB-BD31-4B8C-83A1-F6EECF244321}">
                <p14:modId xmlns:p14="http://schemas.microsoft.com/office/powerpoint/2010/main" val="172956937"/>
              </p:ext>
            </p:extLst>
          </p:nvPr>
        </p:nvGraphicFramePr>
        <p:xfrm>
          <a:off x="1187624" y="1347788"/>
          <a:ext cx="6462464" cy="38139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44035"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44036"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44037" name="CuadroTexto 4"/>
          <p:cNvSpPr txBox="1">
            <a:spLocks noChangeArrowheads="1"/>
          </p:cNvSpPr>
          <p:nvPr/>
        </p:nvSpPr>
        <p:spPr bwMode="auto">
          <a:xfrm>
            <a:off x="473075" y="74613"/>
            <a:ext cx="7318375" cy="1201737"/>
          </a:xfrm>
          <a:prstGeom prst="rect">
            <a:avLst/>
          </a:prstGeom>
          <a:noFill/>
          <a:ln w="9525">
            <a:noFill/>
            <a:miter lim="800000"/>
            <a:headEnd/>
            <a:tailEnd/>
          </a:ln>
        </p:spPr>
        <p:txBody>
          <a:bodyPr>
            <a:spAutoFit/>
          </a:bodyPr>
          <a:lstStyle/>
          <a:p>
            <a:pPr algn="just"/>
            <a:r>
              <a:rPr lang="es-CL" altLang="es-CL" b="1">
                <a:solidFill>
                  <a:srgbClr val="FFFFFF"/>
                </a:solidFill>
                <a:ea typeface="MS PGothic" pitchFamily="34" charset="-128"/>
              </a:rPr>
              <a:t>Alguna gente dice que el Estado de Chile tiene una deuda con el pueblo mapuche y que tiene que pagar. Otra gente dice, en cambio, que no existe deuda del Estado de Chile con el pueblo mapuche. ¿Con cuál de estas dos opiniones está usted más de acuerdo?</a:t>
            </a:r>
          </a:p>
        </p:txBody>
      </p:sp>
      <p:graphicFrame>
        <p:nvGraphicFramePr>
          <p:cNvPr id="9" name="1 Gráfico"/>
          <p:cNvGraphicFramePr>
            <a:graphicFrameLocks/>
          </p:cNvGraphicFramePr>
          <p:nvPr>
            <p:extLst>
              <p:ext uri="{D42A27DB-BD31-4B8C-83A1-F6EECF244321}">
                <p14:modId xmlns:p14="http://schemas.microsoft.com/office/powerpoint/2010/main" val="115195248"/>
              </p:ext>
            </p:extLst>
          </p:nvPr>
        </p:nvGraphicFramePr>
        <p:xfrm>
          <a:off x="755576" y="1485900"/>
          <a:ext cx="7074768"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n 3" descr="Captura de pantalla 2014-11-20 a las 16.49.06.png"/>
          <p:cNvPicPr>
            <a:picLocks noChangeAspect="1"/>
          </p:cNvPicPr>
          <p:nvPr/>
        </p:nvPicPr>
        <p:blipFill>
          <a:blip r:embed="rId3"/>
          <a:srcRect/>
          <a:stretch>
            <a:fillRect/>
          </a:stretch>
        </p:blipFill>
        <p:spPr bwMode="auto">
          <a:xfrm>
            <a:off x="0" y="-33338"/>
            <a:ext cx="9144000" cy="1381126"/>
          </a:xfrm>
          <a:prstGeom prst="rect">
            <a:avLst/>
          </a:prstGeom>
          <a:noFill/>
          <a:ln w="9525">
            <a:noFill/>
            <a:miter lim="800000"/>
            <a:headEnd/>
            <a:tailEnd/>
          </a:ln>
        </p:spPr>
      </p:pic>
      <p:sp>
        <p:nvSpPr>
          <p:cNvPr id="4505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45060" name="Picture 3"/>
          <p:cNvPicPr>
            <a:picLocks noChangeAspect="1" noChangeArrowheads="1"/>
          </p:cNvPicPr>
          <p:nvPr/>
        </p:nvPicPr>
        <p:blipFill>
          <a:blip r:embed="rId4"/>
          <a:srcRect/>
          <a:stretch>
            <a:fillRect/>
          </a:stretch>
        </p:blipFill>
        <p:spPr bwMode="auto">
          <a:xfrm>
            <a:off x="6516688" y="5297488"/>
            <a:ext cx="2627312" cy="417512"/>
          </a:xfrm>
          <a:prstGeom prst="rect">
            <a:avLst/>
          </a:prstGeom>
          <a:noFill/>
          <a:ln w="9525">
            <a:noFill/>
            <a:miter lim="800000"/>
            <a:headEnd/>
            <a:tailEnd/>
          </a:ln>
          <a:effectLst/>
        </p:spPr>
      </p:pic>
      <p:sp>
        <p:nvSpPr>
          <p:cNvPr id="45061" name="CuadroTexto 4"/>
          <p:cNvSpPr txBox="1">
            <a:spLocks noChangeArrowheads="1"/>
          </p:cNvSpPr>
          <p:nvPr/>
        </p:nvSpPr>
        <p:spPr bwMode="auto">
          <a:xfrm>
            <a:off x="473075" y="74613"/>
            <a:ext cx="7318375" cy="1201737"/>
          </a:xfrm>
          <a:prstGeom prst="rect">
            <a:avLst/>
          </a:prstGeom>
          <a:noFill/>
          <a:ln w="9525">
            <a:noFill/>
            <a:miter lim="800000"/>
            <a:headEnd/>
            <a:tailEnd/>
          </a:ln>
        </p:spPr>
        <p:txBody>
          <a:bodyPr>
            <a:spAutoFit/>
          </a:bodyPr>
          <a:lstStyle/>
          <a:p>
            <a:pPr algn="just"/>
            <a:r>
              <a:rPr lang="es-CL" altLang="es-CL" b="1">
                <a:solidFill>
                  <a:srgbClr val="FFFFFF"/>
                </a:solidFill>
                <a:ea typeface="MS PGothic" pitchFamily="34" charset="-128"/>
              </a:rPr>
              <a:t>Alguna gente dice que el Estado de Chile tiene una deuda con el pueblo mapuche y que tiene que pagar. Otra gente dice, en cambio, que no existe deuda del Estado de Chile con el pueblo mapuche. ¿Con cuál de estas dos opiniones está usted más de acuerdo?</a:t>
            </a:r>
          </a:p>
        </p:txBody>
      </p:sp>
      <p:graphicFrame>
        <p:nvGraphicFramePr>
          <p:cNvPr id="45062" name="4 Gráfico"/>
          <p:cNvGraphicFramePr>
            <a:graphicFrameLocks/>
          </p:cNvGraphicFramePr>
          <p:nvPr/>
        </p:nvGraphicFramePr>
        <p:xfrm>
          <a:off x="438150" y="1438275"/>
          <a:ext cx="8216900" cy="3773488"/>
        </p:xfrm>
        <a:graphic>
          <a:graphicData uri="http://schemas.openxmlformats.org/presentationml/2006/ole">
            <mc:AlternateContent xmlns:mc="http://schemas.openxmlformats.org/markup-compatibility/2006">
              <mc:Choice xmlns:v="urn:schemas-microsoft-com:vml" Requires="v">
                <p:oleObj spid="_x0000_s45091" r:id="rId5" imgW="8218120" imgH="3773751" progId="Excel.Chart.8">
                  <p:embed/>
                </p:oleObj>
              </mc:Choice>
              <mc:Fallback>
                <p:oleObj r:id="rId5" imgW="8218120" imgH="3773751" progId="Excel.Chart.8">
                  <p:embed/>
                  <p:pic>
                    <p:nvPicPr>
                      <p:cNvPr id="0" name="4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 y="1438275"/>
                        <a:ext cx="8216900" cy="377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5017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50180"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50181" name="CuadroTexto 4"/>
          <p:cNvSpPr txBox="1">
            <a:spLocks noChangeArrowheads="1"/>
          </p:cNvSpPr>
          <p:nvPr/>
        </p:nvSpPr>
        <p:spPr bwMode="auto">
          <a:xfrm>
            <a:off x="473075" y="341313"/>
            <a:ext cx="7318375" cy="646112"/>
          </a:xfrm>
          <a:prstGeom prst="rect">
            <a:avLst/>
          </a:prstGeom>
          <a:noFill/>
          <a:ln w="9525">
            <a:noFill/>
            <a:miter lim="800000"/>
            <a:headEnd/>
            <a:tailEnd/>
          </a:ln>
        </p:spPr>
        <p:txBody>
          <a:bodyPr>
            <a:spAutoFit/>
          </a:bodyPr>
          <a:lstStyle/>
          <a:p>
            <a:pPr algn="just"/>
            <a:r>
              <a:rPr lang="es-CL" altLang="es-CL" b="1">
                <a:solidFill>
                  <a:srgbClr val="FFFFFF"/>
                </a:solidFill>
                <a:ea typeface="MS PGothic" pitchFamily="34" charset="-128"/>
              </a:rPr>
              <a:t>A su juicio, el gobierno de la Presidenta Bachelet, ¿Ha sido mejor de lo que esperaba, igual a como esperaba o peor de lo que esperaba?</a:t>
            </a:r>
          </a:p>
        </p:txBody>
      </p:sp>
      <p:graphicFrame>
        <p:nvGraphicFramePr>
          <p:cNvPr id="7" name="1 Gráfico"/>
          <p:cNvGraphicFramePr>
            <a:graphicFrameLocks/>
          </p:cNvGraphicFramePr>
          <p:nvPr>
            <p:extLst>
              <p:ext uri="{D42A27DB-BD31-4B8C-83A1-F6EECF244321}">
                <p14:modId xmlns:p14="http://schemas.microsoft.com/office/powerpoint/2010/main" val="1536858295"/>
              </p:ext>
            </p:extLst>
          </p:nvPr>
        </p:nvGraphicFramePr>
        <p:xfrm>
          <a:off x="1259632" y="1485900"/>
          <a:ext cx="6336704"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51203"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5120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51205" name="CuadroTexto 4"/>
          <p:cNvSpPr txBox="1">
            <a:spLocks noChangeArrowheads="1"/>
          </p:cNvSpPr>
          <p:nvPr/>
        </p:nvSpPr>
        <p:spPr bwMode="auto">
          <a:xfrm>
            <a:off x="473075" y="341313"/>
            <a:ext cx="7318375" cy="646112"/>
          </a:xfrm>
          <a:prstGeom prst="rect">
            <a:avLst/>
          </a:prstGeom>
          <a:noFill/>
          <a:ln w="9525">
            <a:noFill/>
            <a:miter lim="800000"/>
            <a:headEnd/>
            <a:tailEnd/>
          </a:ln>
        </p:spPr>
        <p:txBody>
          <a:bodyPr>
            <a:spAutoFit/>
          </a:bodyPr>
          <a:lstStyle/>
          <a:p>
            <a:pPr algn="just"/>
            <a:r>
              <a:rPr lang="es-CL" altLang="es-CL" b="1">
                <a:solidFill>
                  <a:srgbClr val="FFFFFF"/>
                </a:solidFill>
                <a:ea typeface="MS PGothic" pitchFamily="34" charset="-128"/>
              </a:rPr>
              <a:t>A su juicio, el gobierno de la Presidenta Bachelet, ¿Ha sido mejor de lo que esperaba, igual a como esperaba o peor de lo que esperaba?</a:t>
            </a:r>
          </a:p>
        </p:txBody>
      </p:sp>
      <p:graphicFrame>
        <p:nvGraphicFramePr>
          <p:cNvPr id="7" name="1 Gráfico"/>
          <p:cNvGraphicFramePr>
            <a:graphicFrameLocks/>
          </p:cNvGraphicFramePr>
          <p:nvPr>
            <p:extLst>
              <p:ext uri="{D42A27DB-BD31-4B8C-83A1-F6EECF244321}">
                <p14:modId xmlns:p14="http://schemas.microsoft.com/office/powerpoint/2010/main" val="2571150863"/>
              </p:ext>
            </p:extLst>
          </p:nvPr>
        </p:nvGraphicFramePr>
        <p:xfrm>
          <a:off x="827584" y="1485900"/>
          <a:ext cx="7272808"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52227"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52228"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52229" name="CuadroTexto 4"/>
          <p:cNvSpPr txBox="1">
            <a:spLocks noChangeArrowheads="1"/>
          </p:cNvSpPr>
          <p:nvPr/>
        </p:nvSpPr>
        <p:spPr bwMode="auto">
          <a:xfrm>
            <a:off x="473075" y="341313"/>
            <a:ext cx="7318375" cy="646112"/>
          </a:xfrm>
          <a:prstGeom prst="rect">
            <a:avLst/>
          </a:prstGeom>
          <a:noFill/>
          <a:ln w="9525">
            <a:noFill/>
            <a:miter lim="800000"/>
            <a:headEnd/>
            <a:tailEnd/>
          </a:ln>
        </p:spPr>
        <p:txBody>
          <a:bodyPr>
            <a:spAutoFit/>
          </a:bodyPr>
          <a:lstStyle/>
          <a:p>
            <a:pPr algn="just"/>
            <a:r>
              <a:rPr lang="es-CL" altLang="es-CL" b="1">
                <a:solidFill>
                  <a:srgbClr val="FFFFFF"/>
                </a:solidFill>
                <a:ea typeface="MS PGothic" pitchFamily="34" charset="-128"/>
              </a:rPr>
              <a:t>A su juicio, el gobierno de la Presidenta Bachelet, ¿Ha sido mejor de lo que esperaba, igual a como esperaba o peor de lo que esperaba?</a:t>
            </a:r>
          </a:p>
        </p:txBody>
      </p:sp>
      <p:graphicFrame>
        <p:nvGraphicFramePr>
          <p:cNvPr id="7" name="2 Gráfico"/>
          <p:cNvGraphicFramePr>
            <a:graphicFrameLocks/>
          </p:cNvGraphicFramePr>
          <p:nvPr>
            <p:extLst>
              <p:ext uri="{D42A27DB-BD31-4B8C-83A1-F6EECF244321}">
                <p14:modId xmlns:p14="http://schemas.microsoft.com/office/powerpoint/2010/main" val="1470911757"/>
              </p:ext>
            </p:extLst>
          </p:nvPr>
        </p:nvGraphicFramePr>
        <p:xfrm>
          <a:off x="1115616" y="1485900"/>
          <a:ext cx="6675834"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53251"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53252"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53253" name="CuadroTexto 4"/>
          <p:cNvSpPr txBox="1">
            <a:spLocks noChangeArrowheads="1"/>
          </p:cNvSpPr>
          <p:nvPr/>
        </p:nvSpPr>
        <p:spPr bwMode="auto">
          <a:xfrm>
            <a:off x="473075" y="341313"/>
            <a:ext cx="7318375" cy="646112"/>
          </a:xfrm>
          <a:prstGeom prst="rect">
            <a:avLst/>
          </a:prstGeom>
          <a:noFill/>
          <a:ln w="9525">
            <a:noFill/>
            <a:miter lim="800000"/>
            <a:headEnd/>
            <a:tailEnd/>
          </a:ln>
        </p:spPr>
        <p:txBody>
          <a:bodyPr>
            <a:spAutoFit/>
          </a:bodyPr>
          <a:lstStyle/>
          <a:p>
            <a:pPr algn="just"/>
            <a:r>
              <a:rPr lang="es-CL" altLang="es-CL" b="1">
                <a:solidFill>
                  <a:srgbClr val="FFFFFF"/>
                </a:solidFill>
                <a:ea typeface="MS PGothic" pitchFamily="34" charset="-128"/>
              </a:rPr>
              <a:t>A su juicio, el gobierno de la Presidenta Bachelet, ¿Ha sido mejor de lo que esperaba, igual a como esperaba o peor de lo que esperaba?</a:t>
            </a:r>
          </a:p>
        </p:txBody>
      </p:sp>
      <p:graphicFrame>
        <p:nvGraphicFramePr>
          <p:cNvPr id="7" name="1 Gráfico"/>
          <p:cNvGraphicFramePr>
            <a:graphicFrameLocks/>
          </p:cNvGraphicFramePr>
          <p:nvPr>
            <p:extLst>
              <p:ext uri="{D42A27DB-BD31-4B8C-83A1-F6EECF244321}">
                <p14:modId xmlns:p14="http://schemas.microsoft.com/office/powerpoint/2010/main" val="479997236"/>
              </p:ext>
            </p:extLst>
          </p:nvPr>
        </p:nvGraphicFramePr>
        <p:xfrm>
          <a:off x="1043608" y="1485900"/>
          <a:ext cx="6786736"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54275"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54276"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54277" name="CuadroTexto 4"/>
          <p:cNvSpPr txBox="1">
            <a:spLocks noChangeArrowheads="1"/>
          </p:cNvSpPr>
          <p:nvPr/>
        </p:nvSpPr>
        <p:spPr bwMode="auto">
          <a:xfrm>
            <a:off x="473075" y="341313"/>
            <a:ext cx="7318375" cy="646112"/>
          </a:xfrm>
          <a:prstGeom prst="rect">
            <a:avLst/>
          </a:prstGeom>
          <a:noFill/>
          <a:ln w="9525">
            <a:noFill/>
            <a:miter lim="800000"/>
            <a:headEnd/>
            <a:tailEnd/>
          </a:ln>
        </p:spPr>
        <p:txBody>
          <a:bodyPr>
            <a:spAutoFit/>
          </a:bodyPr>
          <a:lstStyle/>
          <a:p>
            <a:pPr algn="just"/>
            <a:r>
              <a:rPr lang="es-CL" altLang="es-CL" b="1" dirty="0">
                <a:solidFill>
                  <a:srgbClr val="FFFFFF"/>
                </a:solidFill>
                <a:ea typeface="MS PGothic" pitchFamily="34" charset="-128"/>
              </a:rPr>
              <a:t>A su juicio, </a:t>
            </a:r>
            <a:r>
              <a:rPr lang="es-CL" altLang="es-CL" b="1" dirty="0" smtClean="0">
                <a:solidFill>
                  <a:srgbClr val="FFFFFF"/>
                </a:solidFill>
                <a:ea typeface="MS PGothic" pitchFamily="34" charset="-128"/>
              </a:rPr>
              <a:t>en lo que queda de este </a:t>
            </a:r>
            <a:r>
              <a:rPr lang="es-CL" altLang="es-CL" b="1" dirty="0">
                <a:solidFill>
                  <a:srgbClr val="FFFFFF"/>
                </a:solidFill>
                <a:ea typeface="MS PGothic" pitchFamily="34" charset="-128"/>
              </a:rPr>
              <a:t>año 2016,  </a:t>
            </a:r>
            <a:r>
              <a:rPr lang="es-CL" altLang="es-CL" b="1" dirty="0" smtClean="0">
                <a:solidFill>
                  <a:srgbClr val="FFFFFF"/>
                </a:solidFill>
                <a:ea typeface="MS PGothic" pitchFamily="34" charset="-128"/>
              </a:rPr>
              <a:t>el </a:t>
            </a:r>
            <a:r>
              <a:rPr lang="es-CL" altLang="es-CL" b="1" dirty="0">
                <a:solidFill>
                  <a:srgbClr val="FFFFFF"/>
                </a:solidFill>
                <a:ea typeface="MS PGothic" pitchFamily="34" charset="-128"/>
              </a:rPr>
              <a:t>gobierno de la Presidenta Bachelet va a ser, ¿Mejor que hasta ahora, igual o  peor que hasta ahora?</a:t>
            </a:r>
          </a:p>
        </p:txBody>
      </p:sp>
      <p:graphicFrame>
        <p:nvGraphicFramePr>
          <p:cNvPr id="7" name="1 Gráfico"/>
          <p:cNvGraphicFramePr>
            <a:graphicFrameLocks/>
          </p:cNvGraphicFramePr>
          <p:nvPr>
            <p:extLst>
              <p:ext uri="{D42A27DB-BD31-4B8C-83A1-F6EECF244321}">
                <p14:modId xmlns:p14="http://schemas.microsoft.com/office/powerpoint/2010/main" val="2678615846"/>
              </p:ext>
            </p:extLst>
          </p:nvPr>
        </p:nvGraphicFramePr>
        <p:xfrm>
          <a:off x="899592" y="1485900"/>
          <a:ext cx="7056784"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5529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55300"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55301" name="CuadroTexto 4"/>
          <p:cNvSpPr txBox="1">
            <a:spLocks noChangeArrowheads="1"/>
          </p:cNvSpPr>
          <p:nvPr/>
        </p:nvSpPr>
        <p:spPr bwMode="auto">
          <a:xfrm>
            <a:off x="473075" y="341313"/>
            <a:ext cx="7318375" cy="646112"/>
          </a:xfrm>
          <a:prstGeom prst="rect">
            <a:avLst/>
          </a:prstGeom>
          <a:noFill/>
          <a:ln w="9525">
            <a:noFill/>
            <a:miter lim="800000"/>
            <a:headEnd/>
            <a:tailEnd/>
          </a:ln>
        </p:spPr>
        <p:txBody>
          <a:bodyPr>
            <a:spAutoFit/>
          </a:bodyPr>
          <a:lstStyle/>
          <a:p>
            <a:pPr algn="just"/>
            <a:r>
              <a:rPr lang="es-CL" altLang="es-CL" b="1" dirty="0">
                <a:solidFill>
                  <a:srgbClr val="FFFFFF"/>
                </a:solidFill>
                <a:ea typeface="MS PGothic" pitchFamily="34" charset="-128"/>
              </a:rPr>
              <a:t>A su juicio, </a:t>
            </a:r>
            <a:r>
              <a:rPr lang="es-CL" altLang="es-CL" b="1" dirty="0" smtClean="0">
                <a:solidFill>
                  <a:srgbClr val="FFFFFF"/>
                </a:solidFill>
                <a:ea typeface="MS PGothic" pitchFamily="34" charset="-128"/>
              </a:rPr>
              <a:t>en lo que queda de este </a:t>
            </a:r>
            <a:r>
              <a:rPr lang="es-CL" altLang="es-CL" b="1" dirty="0">
                <a:solidFill>
                  <a:srgbClr val="FFFFFF"/>
                </a:solidFill>
                <a:ea typeface="MS PGothic" pitchFamily="34" charset="-128"/>
              </a:rPr>
              <a:t>año 2016,  el gobierno de la Presidenta Bachelet va a ser, ¿Mejor que hasta ahora, igual o  peor que hasta ahora?</a:t>
            </a:r>
          </a:p>
        </p:txBody>
      </p:sp>
      <p:graphicFrame>
        <p:nvGraphicFramePr>
          <p:cNvPr id="7" name="1 Gráfico"/>
          <p:cNvGraphicFramePr>
            <a:graphicFrameLocks/>
          </p:cNvGraphicFramePr>
          <p:nvPr>
            <p:extLst>
              <p:ext uri="{D42A27DB-BD31-4B8C-83A1-F6EECF244321}">
                <p14:modId xmlns:p14="http://schemas.microsoft.com/office/powerpoint/2010/main" val="1937614625"/>
              </p:ext>
            </p:extLst>
          </p:nvPr>
        </p:nvGraphicFramePr>
        <p:xfrm>
          <a:off x="755576" y="1485900"/>
          <a:ext cx="7488832"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0243"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024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0245" name="CuadroTexto 4"/>
          <p:cNvSpPr txBox="1">
            <a:spLocks noChangeArrowheads="1"/>
          </p:cNvSpPr>
          <p:nvPr/>
        </p:nvSpPr>
        <p:spPr bwMode="auto">
          <a:xfrm>
            <a:off x="473075" y="487363"/>
            <a:ext cx="7318375" cy="400050"/>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En general, ¿Cuál es su opinión de los partidos políticos en Chile?  </a:t>
            </a:r>
          </a:p>
        </p:txBody>
      </p:sp>
      <p:graphicFrame>
        <p:nvGraphicFramePr>
          <p:cNvPr id="7" name="1 Gráfico"/>
          <p:cNvGraphicFramePr>
            <a:graphicFrameLocks/>
          </p:cNvGraphicFramePr>
          <p:nvPr>
            <p:extLst>
              <p:ext uri="{D42A27DB-BD31-4B8C-83A1-F6EECF244321}">
                <p14:modId xmlns:p14="http://schemas.microsoft.com/office/powerpoint/2010/main" val="2795503412"/>
              </p:ext>
            </p:extLst>
          </p:nvPr>
        </p:nvGraphicFramePr>
        <p:xfrm>
          <a:off x="971600" y="1485900"/>
          <a:ext cx="6858744"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56323"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56324"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56325" name="CuadroTexto 4"/>
          <p:cNvSpPr txBox="1">
            <a:spLocks noChangeArrowheads="1"/>
          </p:cNvSpPr>
          <p:nvPr/>
        </p:nvSpPr>
        <p:spPr bwMode="auto">
          <a:xfrm>
            <a:off x="473075" y="341313"/>
            <a:ext cx="7318375" cy="646112"/>
          </a:xfrm>
          <a:prstGeom prst="rect">
            <a:avLst/>
          </a:prstGeom>
          <a:noFill/>
          <a:ln w="9525">
            <a:noFill/>
            <a:miter lim="800000"/>
            <a:headEnd/>
            <a:tailEnd/>
          </a:ln>
        </p:spPr>
        <p:txBody>
          <a:bodyPr>
            <a:spAutoFit/>
          </a:bodyPr>
          <a:lstStyle/>
          <a:p>
            <a:pPr algn="just"/>
            <a:r>
              <a:rPr lang="es-CL" altLang="es-CL" b="1" dirty="0">
                <a:solidFill>
                  <a:srgbClr val="FFFFFF"/>
                </a:solidFill>
                <a:ea typeface="MS PGothic" pitchFamily="34" charset="-128"/>
              </a:rPr>
              <a:t>A su juicio, </a:t>
            </a:r>
            <a:r>
              <a:rPr lang="es-CL" altLang="es-CL" b="1" dirty="0" smtClean="0">
                <a:solidFill>
                  <a:srgbClr val="FFFFFF"/>
                </a:solidFill>
                <a:ea typeface="MS PGothic" pitchFamily="34" charset="-128"/>
              </a:rPr>
              <a:t>en lo que queda de este </a:t>
            </a:r>
            <a:r>
              <a:rPr lang="es-CL" altLang="es-CL" b="1" dirty="0">
                <a:solidFill>
                  <a:srgbClr val="FFFFFF"/>
                </a:solidFill>
                <a:ea typeface="MS PGothic" pitchFamily="34" charset="-128"/>
              </a:rPr>
              <a:t>año 2016,  el gobierno de la Presidenta Bachelet va a ser, ¿Mejor que hasta ahora, igual o  peor que hasta ahora?</a:t>
            </a:r>
          </a:p>
        </p:txBody>
      </p:sp>
      <p:graphicFrame>
        <p:nvGraphicFramePr>
          <p:cNvPr id="7" name="1 Gráfico"/>
          <p:cNvGraphicFramePr>
            <a:graphicFrameLocks/>
          </p:cNvGraphicFramePr>
          <p:nvPr>
            <p:extLst>
              <p:ext uri="{D42A27DB-BD31-4B8C-83A1-F6EECF244321}">
                <p14:modId xmlns:p14="http://schemas.microsoft.com/office/powerpoint/2010/main" val="1731595292"/>
              </p:ext>
            </p:extLst>
          </p:nvPr>
        </p:nvGraphicFramePr>
        <p:xfrm>
          <a:off x="971600" y="1485900"/>
          <a:ext cx="7056784"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57347"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57348"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57349" name="CuadroTexto 4"/>
          <p:cNvSpPr txBox="1">
            <a:spLocks noChangeArrowheads="1"/>
          </p:cNvSpPr>
          <p:nvPr/>
        </p:nvSpPr>
        <p:spPr bwMode="auto">
          <a:xfrm>
            <a:off x="473075" y="341313"/>
            <a:ext cx="7318375" cy="646112"/>
          </a:xfrm>
          <a:prstGeom prst="rect">
            <a:avLst/>
          </a:prstGeom>
          <a:noFill/>
          <a:ln w="9525">
            <a:noFill/>
            <a:miter lim="800000"/>
            <a:headEnd/>
            <a:tailEnd/>
          </a:ln>
        </p:spPr>
        <p:txBody>
          <a:bodyPr>
            <a:spAutoFit/>
          </a:bodyPr>
          <a:lstStyle/>
          <a:p>
            <a:pPr algn="just"/>
            <a:r>
              <a:rPr lang="es-CL" altLang="es-CL" b="1" dirty="0">
                <a:solidFill>
                  <a:srgbClr val="FFFFFF"/>
                </a:solidFill>
                <a:ea typeface="MS PGothic" pitchFamily="34" charset="-128"/>
              </a:rPr>
              <a:t>A su juicio, </a:t>
            </a:r>
            <a:r>
              <a:rPr lang="es-CL" altLang="es-CL" b="1" dirty="0" smtClean="0">
                <a:solidFill>
                  <a:srgbClr val="FFFFFF"/>
                </a:solidFill>
                <a:ea typeface="MS PGothic" pitchFamily="34" charset="-128"/>
              </a:rPr>
              <a:t>en lo que queda de este </a:t>
            </a:r>
            <a:r>
              <a:rPr lang="es-CL" altLang="es-CL" b="1" dirty="0">
                <a:solidFill>
                  <a:srgbClr val="FFFFFF"/>
                </a:solidFill>
                <a:ea typeface="MS PGothic" pitchFamily="34" charset="-128"/>
              </a:rPr>
              <a:t>año 2016,  el gobierno de la Presidenta Bachelet va a ser, ¿Mejor que hasta ahora, igual o  peor que hasta ahora?</a:t>
            </a:r>
          </a:p>
        </p:txBody>
      </p:sp>
      <p:graphicFrame>
        <p:nvGraphicFramePr>
          <p:cNvPr id="7" name="1 Gráfico"/>
          <p:cNvGraphicFramePr>
            <a:graphicFrameLocks/>
          </p:cNvGraphicFramePr>
          <p:nvPr>
            <p:extLst>
              <p:ext uri="{D42A27DB-BD31-4B8C-83A1-F6EECF244321}">
                <p14:modId xmlns:p14="http://schemas.microsoft.com/office/powerpoint/2010/main" val="3893311625"/>
              </p:ext>
            </p:extLst>
          </p:nvPr>
        </p:nvGraphicFramePr>
        <p:xfrm>
          <a:off x="1115616" y="1485900"/>
          <a:ext cx="6912768"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1267"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1268"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1269" name="CuadroTexto 4"/>
          <p:cNvSpPr txBox="1">
            <a:spLocks noChangeArrowheads="1"/>
          </p:cNvSpPr>
          <p:nvPr/>
        </p:nvSpPr>
        <p:spPr bwMode="auto">
          <a:xfrm>
            <a:off x="473075" y="487363"/>
            <a:ext cx="7318375" cy="400050"/>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En general, ¿Cuál es su opinión de los partidos políticos en Chile?  </a:t>
            </a:r>
          </a:p>
        </p:txBody>
      </p:sp>
      <p:graphicFrame>
        <p:nvGraphicFramePr>
          <p:cNvPr id="7" name="1 Gráfico"/>
          <p:cNvGraphicFramePr>
            <a:graphicFrameLocks/>
          </p:cNvGraphicFramePr>
          <p:nvPr>
            <p:extLst>
              <p:ext uri="{D42A27DB-BD31-4B8C-83A1-F6EECF244321}">
                <p14:modId xmlns:p14="http://schemas.microsoft.com/office/powerpoint/2010/main" val="263250994"/>
              </p:ext>
            </p:extLst>
          </p:nvPr>
        </p:nvGraphicFramePr>
        <p:xfrm>
          <a:off x="1331640" y="1485900"/>
          <a:ext cx="6459810" cy="35318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2291"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2292"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2293" name="CuadroTexto 4"/>
          <p:cNvSpPr txBox="1">
            <a:spLocks noChangeArrowheads="1"/>
          </p:cNvSpPr>
          <p:nvPr/>
        </p:nvSpPr>
        <p:spPr bwMode="auto">
          <a:xfrm>
            <a:off x="473075" y="487363"/>
            <a:ext cx="7318375" cy="400050"/>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En general, ¿Cuál es su opinión de los partidos políticos en Chile?  </a:t>
            </a:r>
          </a:p>
        </p:txBody>
      </p:sp>
      <p:graphicFrame>
        <p:nvGraphicFramePr>
          <p:cNvPr id="7" name="1 Gráfico"/>
          <p:cNvGraphicFramePr>
            <a:graphicFrameLocks/>
          </p:cNvGraphicFramePr>
          <p:nvPr>
            <p:extLst>
              <p:ext uri="{D42A27DB-BD31-4B8C-83A1-F6EECF244321}">
                <p14:modId xmlns:p14="http://schemas.microsoft.com/office/powerpoint/2010/main" val="1376812535"/>
              </p:ext>
            </p:extLst>
          </p:nvPr>
        </p:nvGraphicFramePr>
        <p:xfrm>
          <a:off x="1331640" y="1485900"/>
          <a:ext cx="6459810" cy="35318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3315"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3316"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3317" name="CuadroTexto 4"/>
          <p:cNvSpPr txBox="1">
            <a:spLocks noChangeArrowheads="1"/>
          </p:cNvSpPr>
          <p:nvPr/>
        </p:nvSpPr>
        <p:spPr bwMode="auto">
          <a:xfrm>
            <a:off x="473075" y="487363"/>
            <a:ext cx="7318375" cy="400050"/>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En general, ¿Cuál es su opinión de los empresarios en Chile? </a:t>
            </a:r>
          </a:p>
        </p:txBody>
      </p:sp>
      <p:graphicFrame>
        <p:nvGraphicFramePr>
          <p:cNvPr id="8" name="1 Gráfico"/>
          <p:cNvGraphicFramePr>
            <a:graphicFrameLocks/>
          </p:cNvGraphicFramePr>
          <p:nvPr>
            <p:extLst>
              <p:ext uri="{D42A27DB-BD31-4B8C-83A1-F6EECF244321}">
                <p14:modId xmlns:p14="http://schemas.microsoft.com/office/powerpoint/2010/main" val="1988831182"/>
              </p:ext>
            </p:extLst>
          </p:nvPr>
        </p:nvGraphicFramePr>
        <p:xfrm>
          <a:off x="1043608" y="1485900"/>
          <a:ext cx="7056784" cy="38115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3" descr="Captura de pantalla 2014-11-20 a las 16.49.06.png"/>
          <p:cNvPicPr>
            <a:picLocks noChangeAspect="1"/>
          </p:cNvPicPr>
          <p:nvPr/>
        </p:nvPicPr>
        <p:blipFill>
          <a:blip r:embed="rId2"/>
          <a:srcRect/>
          <a:stretch>
            <a:fillRect/>
          </a:stretch>
        </p:blipFill>
        <p:spPr bwMode="auto">
          <a:xfrm>
            <a:off x="0" y="-33338"/>
            <a:ext cx="9144000" cy="1381126"/>
          </a:xfrm>
          <a:prstGeom prst="rect">
            <a:avLst/>
          </a:prstGeom>
          <a:noFill/>
          <a:ln w="9525">
            <a:noFill/>
            <a:miter lim="800000"/>
            <a:headEnd/>
            <a:tailEnd/>
          </a:ln>
        </p:spPr>
      </p:pic>
      <p:sp>
        <p:nvSpPr>
          <p:cNvPr id="14339" name="4 CuadroTexto"/>
          <p:cNvSpPr txBox="1">
            <a:spLocks noChangeArrowheads="1"/>
          </p:cNvSpPr>
          <p:nvPr/>
        </p:nvSpPr>
        <p:spPr bwMode="auto">
          <a:xfrm>
            <a:off x="250825" y="-95250"/>
            <a:ext cx="8642350" cy="369888"/>
          </a:xfrm>
          <a:prstGeom prst="rect">
            <a:avLst/>
          </a:prstGeom>
          <a:noFill/>
          <a:ln w="9525">
            <a:noFill/>
            <a:miter lim="800000"/>
            <a:headEnd/>
            <a:tailEnd/>
          </a:ln>
        </p:spPr>
        <p:txBody>
          <a:bodyPr>
            <a:spAutoFit/>
          </a:bodyPr>
          <a:lstStyle/>
          <a:p>
            <a:pPr algn="just"/>
            <a:endParaRPr lang="es-CL" altLang="es-CL" b="1">
              <a:solidFill>
                <a:schemeClr val="bg1"/>
              </a:solidFill>
            </a:endParaRPr>
          </a:p>
        </p:txBody>
      </p:sp>
      <p:pic>
        <p:nvPicPr>
          <p:cNvPr id="14340" name="Picture 3"/>
          <p:cNvPicPr>
            <a:picLocks noChangeAspect="1" noChangeArrowheads="1"/>
          </p:cNvPicPr>
          <p:nvPr/>
        </p:nvPicPr>
        <p:blipFill>
          <a:blip r:embed="rId3"/>
          <a:srcRect/>
          <a:stretch>
            <a:fillRect/>
          </a:stretch>
        </p:blipFill>
        <p:spPr bwMode="auto">
          <a:xfrm>
            <a:off x="6516688" y="5297488"/>
            <a:ext cx="2627312" cy="417512"/>
          </a:xfrm>
          <a:prstGeom prst="rect">
            <a:avLst/>
          </a:prstGeom>
          <a:noFill/>
          <a:ln w="9525">
            <a:noFill/>
            <a:miter lim="800000"/>
            <a:headEnd/>
            <a:tailEnd/>
          </a:ln>
          <a:effectLst/>
        </p:spPr>
      </p:pic>
      <p:sp>
        <p:nvSpPr>
          <p:cNvPr id="14341" name="CuadroTexto 4"/>
          <p:cNvSpPr txBox="1">
            <a:spLocks noChangeArrowheads="1"/>
          </p:cNvSpPr>
          <p:nvPr/>
        </p:nvSpPr>
        <p:spPr bwMode="auto">
          <a:xfrm>
            <a:off x="473075" y="487363"/>
            <a:ext cx="7318375" cy="400050"/>
          </a:xfrm>
          <a:prstGeom prst="rect">
            <a:avLst/>
          </a:prstGeom>
          <a:noFill/>
          <a:ln w="9525">
            <a:noFill/>
            <a:miter lim="800000"/>
            <a:headEnd/>
            <a:tailEnd/>
          </a:ln>
        </p:spPr>
        <p:txBody>
          <a:bodyPr>
            <a:spAutoFit/>
          </a:bodyPr>
          <a:lstStyle/>
          <a:p>
            <a:pPr algn="just"/>
            <a:r>
              <a:rPr lang="es-CL" altLang="es-CL" sz="2000" b="1">
                <a:solidFill>
                  <a:srgbClr val="FFFFFF"/>
                </a:solidFill>
                <a:ea typeface="MS PGothic" pitchFamily="34" charset="-128"/>
              </a:rPr>
              <a:t>En general, ¿Cuál es su opinión de los empresarios en Chile? </a:t>
            </a:r>
          </a:p>
        </p:txBody>
      </p:sp>
      <p:graphicFrame>
        <p:nvGraphicFramePr>
          <p:cNvPr id="7" name="2 Gráfico"/>
          <p:cNvGraphicFramePr>
            <a:graphicFrameLocks/>
          </p:cNvGraphicFramePr>
          <p:nvPr>
            <p:extLst>
              <p:ext uri="{D42A27DB-BD31-4B8C-83A1-F6EECF244321}">
                <p14:modId xmlns:p14="http://schemas.microsoft.com/office/powerpoint/2010/main" val="2291795819"/>
              </p:ext>
            </p:extLst>
          </p:nvPr>
        </p:nvGraphicFramePr>
        <p:xfrm>
          <a:off x="1115616" y="1485900"/>
          <a:ext cx="6480720" cy="36758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ción Abril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Abril 2016</Template>
  <TotalTime>270</TotalTime>
  <Words>2636</Words>
  <Application>Microsoft Office PowerPoint</Application>
  <PresentationFormat>Presentación en pantalla (16:10)</PresentationFormat>
  <Paragraphs>99</Paragraphs>
  <Slides>51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Presentación Abril 2016</vt:lpstr>
      <vt:lpstr>Gráfico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Vergara</dc:creator>
  <cp:lastModifiedBy>Carlos V</cp:lastModifiedBy>
  <cp:revision>36</cp:revision>
  <dcterms:created xsi:type="dcterms:W3CDTF">2016-04-26T12:49:10Z</dcterms:created>
  <dcterms:modified xsi:type="dcterms:W3CDTF">2016-07-25T18:09:30Z</dcterms:modified>
</cp:coreProperties>
</file>