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666" r:id="rId2"/>
  </p:sldMasterIdLst>
  <p:notesMasterIdLst>
    <p:notesMasterId r:id="rId31"/>
  </p:notesMasterIdLst>
  <p:handoutMasterIdLst>
    <p:handoutMasterId r:id="rId32"/>
  </p:handoutMasterIdLst>
  <p:sldIdLst>
    <p:sldId id="365" r:id="rId3"/>
    <p:sldId id="457" r:id="rId4"/>
    <p:sldId id="458" r:id="rId5"/>
    <p:sldId id="431" r:id="rId6"/>
    <p:sldId id="459" r:id="rId7"/>
    <p:sldId id="460" r:id="rId8"/>
    <p:sldId id="456" r:id="rId9"/>
    <p:sldId id="467" r:id="rId10"/>
    <p:sldId id="468" r:id="rId11"/>
    <p:sldId id="469" r:id="rId12"/>
    <p:sldId id="477" r:id="rId13"/>
    <p:sldId id="466" r:id="rId14"/>
    <p:sldId id="479" r:id="rId15"/>
    <p:sldId id="462" r:id="rId16"/>
    <p:sldId id="463" r:id="rId17"/>
    <p:sldId id="480" r:id="rId18"/>
    <p:sldId id="481" r:id="rId19"/>
    <p:sldId id="465" r:id="rId20"/>
    <p:sldId id="413" r:id="rId21"/>
    <p:sldId id="471" r:id="rId22"/>
    <p:sldId id="472" r:id="rId23"/>
    <p:sldId id="473" r:id="rId24"/>
    <p:sldId id="478" r:id="rId25"/>
    <p:sldId id="474" r:id="rId26"/>
    <p:sldId id="450" r:id="rId27"/>
    <p:sldId id="475" r:id="rId28"/>
    <p:sldId id="476" r:id="rId29"/>
    <p:sldId id="470" r:id="rId30"/>
  </p:sldIdLst>
  <p:sldSz cx="9144000" cy="6858000" type="screen4x3"/>
  <p:notesSz cx="9296400" cy="7010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>
          <p15:clr>
            <a:srgbClr val="A4A3A4"/>
          </p15:clr>
        </p15:guide>
        <p15:guide id="4" pos="29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9CF"/>
    <a:srgbClr val="000000"/>
    <a:srgbClr val="4572A7"/>
    <a:srgbClr val="2F5778"/>
    <a:srgbClr val="E72415"/>
    <a:srgbClr val="005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453" autoAdjust="0"/>
  </p:normalViewPr>
  <p:slideViewPr>
    <p:cSldViewPr snapToGrid="0" snapToObjects="1">
      <p:cViewPr varScale="1">
        <p:scale>
          <a:sx n="79" d="100"/>
          <a:sy n="79" d="100"/>
        </p:scale>
        <p:origin x="1170" y="96"/>
      </p:cViewPr>
      <p:guideLst>
        <p:guide orient="horz" pos="2160"/>
        <p:guide pos="2880"/>
        <p:guide orient="horz" pos="2260"/>
        <p:guide pos="29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1386" y="66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3%2007%20Cartera%20inversional%202016-2025%20y%20comparaci&#243;n%20carter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ifuent\Documents\2016\Inversiones\Carteras%202006%20a%20201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3%2007%20Cartera%20inversional%202016-2025%20y%20comparaci&#243;n%20carter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3%2007%20Cartera%20inversional%202016-2025%20y%20comparaci&#243;n%20carter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fileserver\vol1\Comun\Dir_Estu\2016\02%20Estudios%20de%20Continuidad\2.21%20Actualizacion%20de%20la%20inversion%20en%20la%20mineria%20chilena%20-cartera%20de%20proyectos%202016%20-%202025\MATERIAL%20DE%20TRABAJO\2016%2009%2012%20Cartera%20inversional%202016-2025%20y%20comparaci&#243;n%20carter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2736732526931"/>
          <c:y val="7.5201494244768907E-2"/>
          <c:w val="0.56037375903976738"/>
          <c:h val="0.885718273765754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31664892685821255"/>
                  <c:y val="-4.99025101967122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F622F9-8970-4843-9370-59FC26776A10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endParaRPr lang="es-CL" sz="1600" b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s-CL" sz="1600" dirty="0">
                        <a:solidFill>
                          <a:schemeClr val="tx1"/>
                        </a:solidFill>
                      </a:rPr>
                      <a:t>MMUS$ </a:t>
                    </a:r>
                    <a:fld id="{2715B1D6-AD06-4F21-9BD7-19A09B652B46}" type="VALU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s-CL" sz="16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 dirty="0">
                        <a:solidFill>
                          <a:schemeClr val="tx1"/>
                        </a:solidFill>
                      </a:rPr>
                    </a:br>
                    <a:fld id="{0066D471-587B-44FD-877A-A58490F9391D}" type="PERCENTAG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 dirty="0">
                        <a:solidFill>
                          <a:schemeClr val="tx1"/>
                        </a:solidFill>
                      </a:rPr>
                    </a:br>
                    <a:r>
                      <a:rPr lang="es-CL" sz="1600" dirty="0" smtClean="0">
                        <a:solidFill>
                          <a:schemeClr val="tx1"/>
                        </a:solidFill>
                      </a:rPr>
                      <a:t>8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74994498494173"/>
                      <c:h val="0.259333941956583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32559738809833105"/>
                  <c:y val="5.51911376451295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F84D32-F402-4F26-8B51-CB9FFCE3F513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endParaRPr lang="es-CL" sz="1600" b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s-CL" sz="1600" dirty="0">
                        <a:solidFill>
                          <a:schemeClr val="tx1"/>
                        </a:solidFill>
                      </a:rPr>
                      <a:t>MMUS$ </a:t>
                    </a:r>
                    <a:fld id="{23AEFD27-5A0A-4C04-8A3F-331B3A68B5C9}" type="VALU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L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5603B849-E01F-4D9A-A496-D5401401AB68}" type="PERCENTAG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 dirty="0">
                        <a:solidFill>
                          <a:schemeClr val="tx1"/>
                        </a:solidFill>
                      </a:rPr>
                    </a:br>
                    <a:r>
                      <a:rPr lang="es-CL" sz="1600" dirty="0" smtClean="0">
                        <a:solidFill>
                          <a:schemeClr val="tx1"/>
                        </a:solidFill>
                      </a:rPr>
                      <a:t>15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17760265445701"/>
                      <c:h val="0.259989298043326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4891399234523342"/>
                  <c:y val="0.244910968806653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33A15B-45E2-4FB0-BDFF-C0D75AE8DCC0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endParaRPr lang="es-CL" sz="1600" b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s-CL" sz="1600" dirty="0">
                        <a:solidFill>
                          <a:schemeClr val="tx1"/>
                        </a:solidFill>
                      </a:rPr>
                      <a:t>MMUS$ </a:t>
                    </a:r>
                    <a:fld id="{D9FDDF2B-9D44-4D94-8A0B-3D10D062C342}" type="VALU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L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CAD06E70-B935-4663-BDE6-B800B178F93A}" type="PERCENTAG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 dirty="0">
                        <a:solidFill>
                          <a:schemeClr val="tx1"/>
                        </a:solidFill>
                      </a:rPr>
                    </a:br>
                    <a:r>
                      <a:rPr lang="es-CL" sz="1600" dirty="0">
                        <a:solidFill>
                          <a:schemeClr val="tx1"/>
                        </a:solidFill>
                      </a:rPr>
                      <a:t>3 </a:t>
                    </a:r>
                    <a:r>
                      <a:rPr lang="es-CL" sz="1600" dirty="0" smtClean="0">
                        <a:solidFill>
                          <a:schemeClr val="tx1"/>
                        </a:solidFill>
                      </a:rPr>
                      <a:t>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79155730533682"/>
                      <c:h val="0.230411584166207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3567905354945065"/>
                  <c:y val="-0.150193013344463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65FD2-5067-4CB3-BDF0-4714AA996BAC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r>
                      <a:rPr lang="es-CL" sz="1600" baseline="0" dirty="0">
                        <a:solidFill>
                          <a:schemeClr val="tx1"/>
                        </a:solidFill>
                      </a:rPr>
                      <a:t>
MMUS$ </a:t>
                    </a:r>
                    <a:fld id="{5B2C6FC7-3CBC-4A21-BAA4-3769D0FE42CF}" type="VALUE">
                      <a:rPr lang="es-CL" sz="16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s-CL" sz="16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59FEC49-0149-492D-BE23-E65568651449}" type="PERCENTAGE">
                      <a:rPr lang="es-CL" sz="16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 baseline="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 baseline="0" dirty="0">
                        <a:solidFill>
                          <a:schemeClr val="tx1"/>
                        </a:solidFill>
                      </a:rPr>
                    </a:br>
                    <a:r>
                      <a:rPr lang="es-CL" sz="1600" baseline="0" dirty="0" smtClean="0">
                        <a:solidFill>
                          <a:schemeClr val="tx1"/>
                        </a:solidFill>
                      </a:rPr>
                      <a:t>11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72556251921624"/>
                      <c:h val="0.29007955751541104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'COMPARACIÓN 2015 VS 2014'!$Q$107:$Q$110</c:f>
              <c:strCache>
                <c:ptCount val="4"/>
                <c:pt idx="0">
                  <c:v>CODELCO</c:v>
                </c:pt>
                <c:pt idx="1">
                  <c:v>Gran Min.  Priv.</c:v>
                </c:pt>
                <c:pt idx="2">
                  <c:v>Med. Min.</c:v>
                </c:pt>
                <c:pt idx="3">
                  <c:v>Oro, Hierro, Min. Ind. y Plantas Met.</c:v>
                </c:pt>
              </c:strCache>
            </c:strRef>
          </c:cat>
          <c:val>
            <c:numRef>
              <c:f>'COMPARACIÓN 2015 VS 2014'!$V$124:$V$127</c:f>
              <c:numCache>
                <c:formatCode>#,##0</c:formatCode>
                <c:ptCount val="4"/>
                <c:pt idx="0">
                  <c:v>21643.351999999999</c:v>
                </c:pt>
                <c:pt idx="1">
                  <c:v>19624</c:v>
                </c:pt>
                <c:pt idx="2">
                  <c:v>1946</c:v>
                </c:pt>
                <c:pt idx="3">
                  <c:v>5994.5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3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1023321054221"/>
          <c:y val="0.13495211061031179"/>
          <c:w val="0.62843538102859842"/>
          <c:h val="0.755181621374844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'COMPARACIÓN 2015 VS 2014'!$F$172</c:f>
              <c:strCache>
                <c:ptCount val="1"/>
                <c:pt idx="0">
                  <c:v>Tarapacá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4C53D93-B8C0-4BAB-B122-29177766D6E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0DAB0E25-81DB-4748-AEA6-2BF0FC3A70B5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2820B-24DB-48F9-8DEB-83271377B065}" type="CELLRANGE">
                      <a:rPr lang="en-US" sz="1200"/>
                      <a:pPr/>
                      <a:t>[CELLRANGE]</a:t>
                    </a:fld>
                    <a:endParaRPr lang="en-US" sz="1200" baseline="0"/>
                  </a:p>
                  <a:p>
                    <a:r>
                      <a:rPr lang="en-US" sz="12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EB492BDC-24D0-4624-B6A6-D430919FBD02}" type="VALUE">
                      <a:rPr lang="en-US" sz="1200"/>
                      <a:pPr/>
                      <a:t>[VALOR]</a:t>
                    </a:fld>
                    <a:endParaRPr lang="en-US" sz="12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2014'!$J$172,'COMPARACIÓN 2015 VS 2014'!$M$172)</c:f>
              <c:numCache>
                <c:formatCode>#,##0</c:formatCode>
                <c:ptCount val="2"/>
                <c:pt idx="0">
                  <c:v>6222.2</c:v>
                </c:pt>
                <c:pt idx="1">
                  <c:v>5862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2014'!$K$172,'COMPARACIÓN 2015 VS 2014'!$N$172)</c15:f>
                <c15:dlblRangeCache>
                  <c:ptCount val="2"/>
                  <c:pt idx="0">
                    <c:v>8,1%</c:v>
                  </c:pt>
                  <c:pt idx="1">
                    <c:v>11,9%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'COMPARACIÓN 2015 VS 2014'!$F$173</c:f>
              <c:strCache>
                <c:ptCount val="1"/>
                <c:pt idx="0">
                  <c:v>Antofagasta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C2487B-3605-452F-8CDB-1027131DBF87}" type="CELLRANGE">
                      <a:rPr lang="en-US" sz="1400"/>
                      <a:pPr/>
                      <a:t>[CELLRANGE]</a:t>
                    </a:fld>
                    <a:endParaRPr lang="en-US" sz="1400" baseline="0"/>
                  </a:p>
                  <a:p>
                    <a:r>
                      <a:rPr lang="en-US" sz="1400"/>
                      <a:t>MMUS$ </a:t>
                    </a:r>
                    <a:fld id="{DCF72D18-897B-4380-883F-B95EFA76080C}" type="VALUE">
                      <a:rPr lang="en-US" sz="1400"/>
                      <a:pPr/>
                      <a:t>[VALOR]</a:t>
                    </a:fld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B4D3F60-46E5-4960-8B7A-1776524DCA4E}" type="CELLRANGE">
                      <a:rPr lang="en-US" sz="1400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400" b="1" i="0" u="none" strike="noStrike" kern="1200" baseline="0" dirty="0">
                        <a:solidFill>
                          <a:schemeClr val="tx1"/>
                        </a:solidFill>
                      </a:rPr>
                      <a:t>MMUS$ </a:t>
                    </a:r>
                    <a:fld id="{FABEFCCE-0013-4172-A1E0-94BAA5BAF131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 sz="1400" b="1" i="0" u="none" strike="noStrike" kern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2014'!$J$173,'COMPARACIÓN 2015 VS 2014'!$M$173)</c:f>
              <c:numCache>
                <c:formatCode>#,##0</c:formatCode>
                <c:ptCount val="2"/>
                <c:pt idx="0">
                  <c:v>34134.348999999995</c:v>
                </c:pt>
                <c:pt idx="1">
                  <c:v>20352.848999999998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2014'!$K$173,'COMPARACIÓN 2015 VS 2014'!$N$173)</c15:f>
                <c15:dlblRangeCache>
                  <c:ptCount val="2"/>
                  <c:pt idx="0">
                    <c:v>44,2%</c:v>
                  </c:pt>
                  <c:pt idx="1">
                    <c:v>41,4%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'COMPARACIÓN 2015 VS 2014'!$F$174</c:f>
              <c:strCache>
                <c:ptCount val="1"/>
                <c:pt idx="0">
                  <c:v>Atacama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498A5D-A2B9-47C3-B591-D451AC951B23}" type="CELLRANGE">
                      <a:rPr lang="en-US" sz="1400"/>
                      <a:pPr/>
                      <a:t>[CELLRANGE]</a:t>
                    </a:fld>
                    <a:endParaRPr lang="en-US" sz="1400" baseline="0"/>
                  </a:p>
                  <a:p>
                    <a:r>
                      <a:rPr lang="en-US" sz="1400"/>
                      <a:t>MMUS$ </a:t>
                    </a:r>
                    <a:fld id="{182E7CFF-FCDF-4F5A-9077-5FE1791CB16D}" type="VALUE">
                      <a:rPr lang="en-US" sz="1400"/>
                      <a:pPr/>
                      <a:t>[VALOR]</a:t>
                    </a:fld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609135-2AFD-49F4-9758-46CEC8F9722E}" type="CELLRANGE">
                      <a:rPr lang="en-US" sz="1400"/>
                      <a:pPr/>
                      <a:t>[CELLRANGE]</a:t>
                    </a:fld>
                    <a:endParaRPr lang="en-US" sz="1400" baseline="0"/>
                  </a:p>
                  <a:p>
                    <a:r>
                      <a:rPr lang="en-US" sz="1400"/>
                      <a:t>MMUS$ </a:t>
                    </a:r>
                    <a:fld id="{74B86BBE-0D55-4C1B-AC4A-0CC4E3473C02}" type="VALUE">
                      <a:rPr lang="en-US" sz="1400"/>
                      <a:pPr/>
                      <a:t>[VALOR]</a:t>
                    </a:fld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2014'!$J$174,'COMPARACIÓN 2015 VS 2014'!$M$174)</c:f>
              <c:numCache>
                <c:formatCode>#,##0</c:formatCode>
                <c:ptCount val="2"/>
                <c:pt idx="0">
                  <c:v>17138.906999999999</c:v>
                </c:pt>
                <c:pt idx="1">
                  <c:v>7258.625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2014'!$K$174,'COMPARACIÓN 2015 VS 2014'!$N$174)</c15:f>
                <c15:dlblRangeCache>
                  <c:ptCount val="2"/>
                  <c:pt idx="0">
                    <c:v>22,2%</c:v>
                  </c:pt>
                  <c:pt idx="1">
                    <c:v>14,8%</c:v>
                  </c:pt>
                </c15:dlblRangeCache>
              </c15:datalabelsRange>
            </c:ext>
          </c:extLst>
        </c:ser>
        <c:ser>
          <c:idx val="3"/>
          <c:order val="3"/>
          <c:tx>
            <c:strRef>
              <c:f>'COMPARACIÓN 2015 VS 2014'!$F$175</c:f>
              <c:strCache>
                <c:ptCount val="1"/>
                <c:pt idx="0">
                  <c:v>Coquimbo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1337844547136857E-3"/>
                  <c:y val="-2.31446551883760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1B13FB-E8EB-498A-8C2F-A99B0DF9CE04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</a:rPr>
                      <a:t>MMUS$ </a:t>
                    </a:r>
                    <a:fld id="{1A2840A6-1BDC-4F24-A425-6F3B965A8D8E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20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CA3E7-BB44-47B0-B204-41FEB3301068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</a:rPr>
                      <a:t>MMUS$ </a:t>
                    </a:r>
                    <a:fld id="{A2701D44-8265-4A53-B39F-168610412138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20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2014'!$J$175,'COMPARACIÓN 2015 VS 2014'!$M$175)</c:f>
              <c:numCache>
                <c:formatCode>#,##0</c:formatCode>
                <c:ptCount val="2"/>
                <c:pt idx="0">
                  <c:v>4900</c:v>
                </c:pt>
                <c:pt idx="1">
                  <c:v>5112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2014'!$K$175,'COMPARACIÓN 2015 VS 2014'!$N$175)</c15:f>
                <c15:dlblRangeCache>
                  <c:ptCount val="2"/>
                  <c:pt idx="0">
                    <c:v>6,3%</c:v>
                  </c:pt>
                  <c:pt idx="1">
                    <c:v>10,4%</c:v>
                  </c:pt>
                </c15:dlblRangeCache>
              </c15:datalabelsRange>
            </c:ext>
          </c:extLst>
        </c:ser>
        <c:ser>
          <c:idx val="4"/>
          <c:order val="4"/>
          <c:tx>
            <c:strRef>
              <c:f>'COMPARACIÓN 2015 VS 2014'!$F$176</c:f>
              <c:strCache>
                <c:ptCount val="1"/>
                <c:pt idx="0">
                  <c:v>Valparaíso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5117126062849148E-3"/>
                  <c:y val="-4.62893103767512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0AA7FB-60F5-464C-AFE6-B0F02B25C44C}" type="CELLRANG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MMUS$ </a:t>
                    </a:r>
                    <a:fld id="{2EFA5247-0A8C-41BF-917C-8D589F8912EF}" type="VALU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4.1337844547135851E-3"/>
                  <c:y val="-2.3144655188375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D6829C-1A61-4D8B-AA18-90ACE0B3AA91}" type="CELLRANGE">
                      <a:rPr lang="en-US" sz="1200" b="1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chemeClr val="tx1"/>
                        </a:solidFill>
                      </a:rPr>
                      <a:t>MMUS$ </a:t>
                    </a:r>
                    <a:fld id="{812AA8B2-B569-4207-9405-A5B54C0DC4C7}" type="VALUE">
                      <a:rPr lang="en-US" sz="1200" b="1" smtClean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200" b="1" i="0" u="none" strike="noStrike" kern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2014'!$J$176,'COMPARACIÓN 2015 VS 2014'!$M$176)</c:f>
              <c:numCache>
                <c:formatCode>#,##0</c:formatCode>
                <c:ptCount val="2"/>
                <c:pt idx="0">
                  <c:v>8141.2460000000001</c:v>
                </c:pt>
                <c:pt idx="1">
                  <c:v>4138.4960000000001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2014'!$K$176,'COMPARACIÓN 2015 VS 2014'!$N$176)</c15:f>
                <c15:dlblRangeCache>
                  <c:ptCount val="2"/>
                  <c:pt idx="0">
                    <c:v>10,5%</c:v>
                  </c:pt>
                  <c:pt idx="1">
                    <c:v>8,4%</c:v>
                  </c:pt>
                </c15:dlblRangeCache>
              </c15:datalabelsRange>
            </c:ext>
          </c:extLst>
        </c:ser>
        <c:ser>
          <c:idx val="5"/>
          <c:order val="5"/>
          <c:tx>
            <c:strRef>
              <c:f>'COMPARACIÓN 2015 VS 2014'!$F$177</c:f>
              <c:strCache>
                <c:ptCount val="1"/>
                <c:pt idx="0">
                  <c:v>Metropolitana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27145184585953203"/>
                  <c:y val="4.62893103767510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7D268B-A9FE-4C9D-9B12-694DE09D1230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chemeClr val="tx1"/>
                        </a:solidFill>
                      </a:rPr>
                      <a:t>MMUS$ </a:t>
                    </a:r>
                    <a:fld id="{BCCD45E6-004A-420E-8D4C-CC895D4F5FD1}" type="VALUE">
                      <a:rPr lang="en-US" sz="1200" smtClean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200" b="1" i="0" u="none" strike="noStrike" kern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0.23562565966954019"/>
                  <c:y val="3.47188051963577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79D842-6E2C-4767-A574-F1129E7BB3D4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chemeClr val="tx1"/>
                        </a:solidFill>
                      </a:rPr>
                      <a:t>MMUS$ </a:t>
                    </a:r>
                    <a:fld id="{63C50C8B-480A-4CF3-AB0A-F081F810768E}" type="VALUE">
                      <a:rPr lang="en-US" sz="1200" smtClean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200" b="1" i="0" u="none" strike="noStrike" kern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3037708794089347E-2"/>
                      <c:h val="0.10484528800334157"/>
                    </c:manualLayout>
                  </c15:layout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2014'!$J$177,'COMPARACIÓN 2015 VS 2014'!$M$177)</c:f>
              <c:numCache>
                <c:formatCode>#,##0</c:formatCode>
                <c:ptCount val="2"/>
                <c:pt idx="0">
                  <c:v>504.3</c:v>
                </c:pt>
                <c:pt idx="1">
                  <c:v>471.3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2014'!$K$177,'COMPARACIÓN 2015 VS 2014'!$N$177)</c15:f>
                <c15:dlblRangeCache>
                  <c:ptCount val="2"/>
                  <c:pt idx="0">
                    <c:v>0,7%</c:v>
                  </c:pt>
                  <c:pt idx="1">
                    <c:v>1,0%</c:v>
                  </c:pt>
                </c15:dlblRangeCache>
              </c15:datalabelsRange>
            </c:ext>
          </c:extLst>
        </c:ser>
        <c:ser>
          <c:idx val="6"/>
          <c:order val="6"/>
          <c:tx>
            <c:strRef>
              <c:f>'COMPARACIÓN 2015 VS 2014'!$F$178</c:f>
              <c:strCache>
                <c:ptCount val="1"/>
                <c:pt idx="0">
                  <c:v>O'Higgins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393B3D-4467-4FF3-B49B-7D662688438A}" type="CELLRANGE">
                      <a:rPr lang="en-US" sz="1200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 b="1" i="0" u="none" strike="noStrike" kern="1200" baseline="0" dirty="0" smtClean="0">
                        <a:solidFill>
                          <a:schemeClr val="bg1"/>
                        </a:solidFill>
                      </a:rPr>
                      <a:t>MMUS$ </a:t>
                    </a:r>
                    <a:fld id="{18CD3AC8-9972-4128-93F2-728B9B7E1CAB}" type="VALUE">
                      <a:rPr lang="en-US" sz="12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sz="1200" b="1" i="0" u="none" strike="noStrike" kern="12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2BB3A7-815B-4EA8-A63D-DB6EE709429F}" type="CELLRANGE">
                      <a:rPr lang="en-US" sz="1200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 b="1" i="0" u="none" strike="noStrike" kern="1200" baseline="0" dirty="0" smtClean="0">
                        <a:solidFill>
                          <a:schemeClr val="bg1"/>
                        </a:solidFill>
                      </a:rPr>
                      <a:t>MMUS$ </a:t>
                    </a:r>
                    <a:fld id="{70A65EBB-D471-404F-93C7-76A20057159D}" type="VALUE">
                      <a:rPr lang="en-US" sz="1200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sz="1200" b="1" i="0" u="none" strike="noStrike" kern="12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2014'!$J$178,'COMPARACIÓN 2015 VS 2014'!$M$178)</c:f>
              <c:numCache>
                <c:formatCode>#,##0</c:formatCode>
                <c:ptCount val="2"/>
                <c:pt idx="0">
                  <c:v>6248.5819999999994</c:v>
                </c:pt>
                <c:pt idx="1">
                  <c:v>6012.5819999999994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2014'!$K$178,'COMPARACIÓN 2015 VS 2014'!$N$178)</c15:f>
                <c15:dlblRangeCache>
                  <c:ptCount val="2"/>
                  <c:pt idx="0">
                    <c:v>8,1%</c:v>
                  </c:pt>
                  <c:pt idx="1">
                    <c:v>12,2%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271783760"/>
        <c:axId val="271781800"/>
      </c:barChart>
      <c:catAx>
        <c:axId val="27178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1781800"/>
        <c:crosses val="autoZero"/>
        <c:auto val="1"/>
        <c:lblAlgn val="ctr"/>
        <c:lblOffset val="100"/>
        <c:noMultiLvlLbl val="0"/>
      </c:catAx>
      <c:valAx>
        <c:axId val="2717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17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Hoja1!$C$10</c:f>
              <c:strCache>
                <c:ptCount val="1"/>
                <c:pt idx="0">
                  <c:v>Cobre (MMUS$)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Hoja1!$D$3:$N$3</c:f>
              <c:strCache>
                <c:ptCount val="11"/>
                <c:pt idx="0">
                  <c:v>2006-2012</c:v>
                </c:pt>
                <c:pt idx="1">
                  <c:v>2007-2013</c:v>
                </c:pt>
                <c:pt idx="2">
                  <c:v>2008-2015</c:v>
                </c:pt>
                <c:pt idx="3">
                  <c:v>2009-2018</c:v>
                </c:pt>
                <c:pt idx="4">
                  <c:v>2010-2020</c:v>
                </c:pt>
                <c:pt idx="5">
                  <c:v>2011-2020</c:v>
                </c:pt>
                <c:pt idx="6">
                  <c:v>2012-2021</c:v>
                </c:pt>
                <c:pt idx="7">
                  <c:v>2013-2022</c:v>
                </c:pt>
                <c:pt idx="8">
                  <c:v>2014-2023</c:v>
                </c:pt>
                <c:pt idx="9">
                  <c:v>2015-2024</c:v>
                </c:pt>
                <c:pt idx="10">
                  <c:v>2016-2025</c:v>
                </c:pt>
              </c:strCache>
            </c:strRef>
          </c:cat>
          <c:val>
            <c:numRef>
              <c:f>Hoja1!$D$10:$N$10</c:f>
              <c:numCache>
                <c:formatCode>#,##0</c:formatCode>
                <c:ptCount val="11"/>
                <c:pt idx="0">
                  <c:v>16329.8</c:v>
                </c:pt>
                <c:pt idx="1">
                  <c:v>18653</c:v>
                </c:pt>
                <c:pt idx="2">
                  <c:v>25871</c:v>
                </c:pt>
                <c:pt idx="3">
                  <c:v>39407</c:v>
                </c:pt>
                <c:pt idx="4">
                  <c:v>41438</c:v>
                </c:pt>
                <c:pt idx="5">
                  <c:v>54346</c:v>
                </c:pt>
                <c:pt idx="6">
                  <c:v>80409</c:v>
                </c:pt>
                <c:pt idx="7">
                  <c:v>86718</c:v>
                </c:pt>
                <c:pt idx="8">
                  <c:v>80622</c:v>
                </c:pt>
                <c:pt idx="9">
                  <c:v>66513.724000000002</c:v>
                </c:pt>
                <c:pt idx="10">
                  <c:v>43213.351999999999</c:v>
                </c:pt>
              </c:numCache>
            </c:numRef>
          </c:val>
        </c:ser>
        <c:ser>
          <c:idx val="1"/>
          <c:order val="1"/>
          <c:tx>
            <c:strRef>
              <c:f>Hoja1!$C$11</c:f>
              <c:strCache>
                <c:ptCount val="1"/>
                <c:pt idx="0">
                  <c:v>Oro y Plantas Metalúrgicas (*) (MMUS$)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Hoja1!$D$3:$N$3</c:f>
              <c:strCache>
                <c:ptCount val="11"/>
                <c:pt idx="0">
                  <c:v>2006-2012</c:v>
                </c:pt>
                <c:pt idx="1">
                  <c:v>2007-2013</c:v>
                </c:pt>
                <c:pt idx="2">
                  <c:v>2008-2015</c:v>
                </c:pt>
                <c:pt idx="3">
                  <c:v>2009-2018</c:v>
                </c:pt>
                <c:pt idx="4">
                  <c:v>2010-2020</c:v>
                </c:pt>
                <c:pt idx="5">
                  <c:v>2011-2020</c:v>
                </c:pt>
                <c:pt idx="6">
                  <c:v>2012-2021</c:v>
                </c:pt>
                <c:pt idx="7">
                  <c:v>2013-2022</c:v>
                </c:pt>
                <c:pt idx="8">
                  <c:v>2014-2023</c:v>
                </c:pt>
                <c:pt idx="9">
                  <c:v>2015-2024</c:v>
                </c:pt>
                <c:pt idx="10">
                  <c:v>2016-2025</c:v>
                </c:pt>
              </c:strCache>
            </c:strRef>
          </c:cat>
          <c:val>
            <c:numRef>
              <c:f>Hoja1!$D$11:$N$11</c:f>
              <c:numCache>
                <c:formatCode>#,##0</c:formatCode>
                <c:ptCount val="11"/>
                <c:pt idx="0">
                  <c:v>2595.6</c:v>
                </c:pt>
                <c:pt idx="1">
                  <c:v>3288</c:v>
                </c:pt>
                <c:pt idx="2">
                  <c:v>3824</c:v>
                </c:pt>
                <c:pt idx="3">
                  <c:v>3824</c:v>
                </c:pt>
                <c:pt idx="4">
                  <c:v>9625</c:v>
                </c:pt>
                <c:pt idx="5">
                  <c:v>9825</c:v>
                </c:pt>
                <c:pt idx="6">
                  <c:v>19850</c:v>
                </c:pt>
                <c:pt idx="7">
                  <c:v>21788</c:v>
                </c:pt>
                <c:pt idx="8">
                  <c:v>17382</c:v>
                </c:pt>
                <c:pt idx="9">
                  <c:v>6051.6</c:v>
                </c:pt>
                <c:pt idx="10">
                  <c:v>2100.5</c:v>
                </c:pt>
              </c:numCache>
            </c:numRef>
          </c:val>
        </c:ser>
        <c:ser>
          <c:idx val="2"/>
          <c:order val="2"/>
          <c:tx>
            <c:strRef>
              <c:f>Hoja1!$C$12</c:f>
              <c:strCache>
                <c:ptCount val="1"/>
                <c:pt idx="0">
                  <c:v>Hierro y minerales industriales (MMUS$)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Hoja1!$D$3:$N$3</c:f>
              <c:strCache>
                <c:ptCount val="11"/>
                <c:pt idx="0">
                  <c:v>2006-2012</c:v>
                </c:pt>
                <c:pt idx="1">
                  <c:v>2007-2013</c:v>
                </c:pt>
                <c:pt idx="2">
                  <c:v>2008-2015</c:v>
                </c:pt>
                <c:pt idx="3">
                  <c:v>2009-2018</c:v>
                </c:pt>
                <c:pt idx="4">
                  <c:v>2010-2020</c:v>
                </c:pt>
                <c:pt idx="5">
                  <c:v>2011-2020</c:v>
                </c:pt>
                <c:pt idx="6">
                  <c:v>2012-2021</c:v>
                </c:pt>
                <c:pt idx="7">
                  <c:v>2013-2022</c:v>
                </c:pt>
                <c:pt idx="8">
                  <c:v>2014-2023</c:v>
                </c:pt>
                <c:pt idx="9">
                  <c:v>2015-2024</c:v>
                </c:pt>
                <c:pt idx="10">
                  <c:v>2016-2025</c:v>
                </c:pt>
              </c:strCache>
            </c:strRef>
          </c:cat>
          <c:val>
            <c:numRef>
              <c:f>Hoja1!$D$12:$N$12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2719</c:v>
                </c:pt>
                <c:pt idx="6">
                  <c:v>4041</c:v>
                </c:pt>
                <c:pt idx="7">
                  <c:v>4050</c:v>
                </c:pt>
                <c:pt idx="8">
                  <c:v>6847</c:v>
                </c:pt>
                <c:pt idx="9">
                  <c:v>4724.26</c:v>
                </c:pt>
                <c:pt idx="10">
                  <c:v>3894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82584"/>
        <c:axId val="271784544"/>
      </c:barChart>
      <c:lineChart>
        <c:grouping val="stacked"/>
        <c:varyColors val="0"/>
        <c:ser>
          <c:idx val="3"/>
          <c:order val="3"/>
          <c:tx>
            <c:v>Total inversión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6253687315634291E-2"/>
                  <c:y val="-4.2503248070286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287118977384535E-2"/>
                  <c:y val="-5.2907358437695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5299979095533557E-2"/>
                  <c:y val="-9.3962615645476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Hoja1!$D$3:$N$3</c:f>
              <c:strCache>
                <c:ptCount val="11"/>
                <c:pt idx="0">
                  <c:v>2006-2012</c:v>
                </c:pt>
                <c:pt idx="1">
                  <c:v>2007-2013</c:v>
                </c:pt>
                <c:pt idx="2">
                  <c:v>2008-2015</c:v>
                </c:pt>
                <c:pt idx="3">
                  <c:v>2009-2018</c:v>
                </c:pt>
                <c:pt idx="4">
                  <c:v>2010-2020</c:v>
                </c:pt>
                <c:pt idx="5">
                  <c:v>2011-2020</c:v>
                </c:pt>
                <c:pt idx="6">
                  <c:v>2012-2021</c:v>
                </c:pt>
                <c:pt idx="7">
                  <c:v>2013-2022</c:v>
                </c:pt>
                <c:pt idx="8">
                  <c:v>2014-2023</c:v>
                </c:pt>
                <c:pt idx="9">
                  <c:v>2015-2024</c:v>
                </c:pt>
                <c:pt idx="10">
                  <c:v>2016-2025</c:v>
                </c:pt>
              </c:strCache>
            </c:strRef>
          </c:cat>
          <c:val>
            <c:numRef>
              <c:f>Hoja1!$D$13:$N$13</c:f>
              <c:numCache>
                <c:formatCode>#,##0</c:formatCode>
                <c:ptCount val="11"/>
                <c:pt idx="0">
                  <c:v>18925.399999999998</c:v>
                </c:pt>
                <c:pt idx="1">
                  <c:v>21941</c:v>
                </c:pt>
                <c:pt idx="2">
                  <c:v>29695</c:v>
                </c:pt>
                <c:pt idx="3">
                  <c:v>43231</c:v>
                </c:pt>
                <c:pt idx="4">
                  <c:v>51063</c:v>
                </c:pt>
                <c:pt idx="5">
                  <c:v>66890</c:v>
                </c:pt>
                <c:pt idx="6">
                  <c:v>104300</c:v>
                </c:pt>
                <c:pt idx="7">
                  <c:v>112556</c:v>
                </c:pt>
                <c:pt idx="8">
                  <c:v>104851</c:v>
                </c:pt>
                <c:pt idx="9">
                  <c:v>77289.584000000003</c:v>
                </c:pt>
                <c:pt idx="10">
                  <c:v>49207.851999999999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782584"/>
        <c:axId val="271784544"/>
      </c:lineChart>
      <c:lineChart>
        <c:grouping val="standard"/>
        <c:varyColors val="0"/>
        <c:ser>
          <c:idx val="5"/>
          <c:order val="4"/>
          <c:tx>
            <c:strRef>
              <c:f>Hoja1!$C$16</c:f>
              <c:strCache>
                <c:ptCount val="1"/>
                <c:pt idx="0">
                  <c:v>Cu nominal (cUS/lb)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Hoja1!$D$9:$N$9</c:f>
              <c:strCache>
                <c:ptCount val="11"/>
                <c:pt idx="0">
                  <c:v>2006-2012</c:v>
                </c:pt>
                <c:pt idx="1">
                  <c:v>2007-2013</c:v>
                </c:pt>
                <c:pt idx="2">
                  <c:v>2008-2015</c:v>
                </c:pt>
                <c:pt idx="3">
                  <c:v>2009-2018</c:v>
                </c:pt>
                <c:pt idx="4">
                  <c:v>2010-2020</c:v>
                </c:pt>
                <c:pt idx="5">
                  <c:v>2011-2020</c:v>
                </c:pt>
                <c:pt idx="6">
                  <c:v>2012-2021</c:v>
                </c:pt>
                <c:pt idx="7">
                  <c:v>2013-2022</c:v>
                </c:pt>
                <c:pt idx="8">
                  <c:v>2014-2023</c:v>
                </c:pt>
                <c:pt idx="9">
                  <c:v>2015-2024</c:v>
                </c:pt>
                <c:pt idx="10">
                  <c:v>2016-2025</c:v>
                </c:pt>
              </c:strCache>
            </c:strRef>
          </c:cat>
          <c:val>
            <c:numRef>
              <c:f>Hoja1!$D$16:$N$16</c:f>
              <c:numCache>
                <c:formatCode>#,##0.0</c:formatCode>
                <c:ptCount val="11"/>
                <c:pt idx="0">
                  <c:v>305.29500000000002</c:v>
                </c:pt>
                <c:pt idx="1">
                  <c:v>323.24599999999998</c:v>
                </c:pt>
                <c:pt idx="2">
                  <c:v>315.31599999999997</c:v>
                </c:pt>
                <c:pt idx="3">
                  <c:v>234.21700000000001</c:v>
                </c:pt>
                <c:pt idx="4">
                  <c:v>341.97800000000001</c:v>
                </c:pt>
                <c:pt idx="5">
                  <c:v>399.65600000000001</c:v>
                </c:pt>
                <c:pt idx="6">
                  <c:v>360.59300000000002</c:v>
                </c:pt>
                <c:pt idx="7">
                  <c:v>332.12</c:v>
                </c:pt>
                <c:pt idx="8">
                  <c:v>311.255</c:v>
                </c:pt>
                <c:pt idx="9">
                  <c:v>249.226</c:v>
                </c:pt>
                <c:pt idx="10">
                  <c:v>213.89500000000001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Hoja1!$C$17</c:f>
              <c:strCache>
                <c:ptCount val="1"/>
                <c:pt idx="0">
                  <c:v>Cu real* (cUS/lb)</c:v>
                </c:pt>
              </c:strCache>
            </c:strRef>
          </c:tx>
          <c:spPr>
            <a:ln w="28575" cap="rnd">
              <a:solidFill>
                <a:srgbClr val="FF0000">
                  <a:alpha val="5098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Hoja1!$D$9:$N$9</c:f>
              <c:strCache>
                <c:ptCount val="11"/>
                <c:pt idx="0">
                  <c:v>2006-2012</c:v>
                </c:pt>
                <c:pt idx="1">
                  <c:v>2007-2013</c:v>
                </c:pt>
                <c:pt idx="2">
                  <c:v>2008-2015</c:v>
                </c:pt>
                <c:pt idx="3">
                  <c:v>2009-2018</c:v>
                </c:pt>
                <c:pt idx="4">
                  <c:v>2010-2020</c:v>
                </c:pt>
                <c:pt idx="5">
                  <c:v>2011-2020</c:v>
                </c:pt>
                <c:pt idx="6">
                  <c:v>2012-2021</c:v>
                </c:pt>
                <c:pt idx="7">
                  <c:v>2013-2022</c:v>
                </c:pt>
                <c:pt idx="8">
                  <c:v>2014-2023</c:v>
                </c:pt>
                <c:pt idx="9">
                  <c:v>2015-2024</c:v>
                </c:pt>
                <c:pt idx="10">
                  <c:v>2016-2025</c:v>
                </c:pt>
              </c:strCache>
            </c:strRef>
          </c:cat>
          <c:val>
            <c:numRef>
              <c:f>Hoja1!$D$17:$N$17</c:f>
              <c:numCache>
                <c:formatCode>#,##0.0</c:formatCode>
                <c:ptCount val="11"/>
                <c:pt idx="0">
                  <c:v>352.12631225585937</c:v>
                </c:pt>
                <c:pt idx="1">
                  <c:v>355.81735229492187</c:v>
                </c:pt>
                <c:pt idx="2">
                  <c:v>314.38125610351562</c:v>
                </c:pt>
                <c:pt idx="3">
                  <c:v>256.36251831054688</c:v>
                </c:pt>
                <c:pt idx="4">
                  <c:v>352.079833984375</c:v>
                </c:pt>
                <c:pt idx="5">
                  <c:v>379.313720703125</c:v>
                </c:pt>
                <c:pt idx="6">
                  <c:v>339.70736694335937</c:v>
                </c:pt>
                <c:pt idx="7">
                  <c:v>311.17288208007812</c:v>
                </c:pt>
                <c:pt idx="8">
                  <c:v>288.65335083007812</c:v>
                </c:pt>
                <c:pt idx="9">
                  <c:v>249.327880859375</c:v>
                </c:pt>
                <c:pt idx="10">
                  <c:v>213.89500000000001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777880"/>
        <c:axId val="271779448"/>
      </c:lineChart>
      <c:catAx>
        <c:axId val="27178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1784544"/>
        <c:crosses val="autoZero"/>
        <c:auto val="1"/>
        <c:lblAlgn val="ctr"/>
        <c:lblOffset val="100"/>
        <c:noMultiLvlLbl val="0"/>
      </c:catAx>
      <c:valAx>
        <c:axId val="27178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1782584"/>
        <c:crosses val="autoZero"/>
        <c:crossBetween val="between"/>
      </c:valAx>
      <c:valAx>
        <c:axId val="27177944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1777880"/>
        <c:crosses val="max"/>
        <c:crossBetween val="between"/>
      </c:valAx>
      <c:catAx>
        <c:axId val="271777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779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86317780825"/>
          <c:y val="0.10056180244611471"/>
          <c:w val="0.51348600002330735"/>
          <c:h val="0.82180058490246022"/>
        </c:manualLayout>
      </c:layout>
      <c:doughnut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2265883697630146"/>
                  <c:y val="-0.108372295470885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F622F9-8970-4843-9370-59FC26776A10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endParaRPr lang="es-CL" sz="1600" b="1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s-CL" sz="1600">
                        <a:solidFill>
                          <a:schemeClr val="tx1"/>
                        </a:solidFill>
                      </a:rPr>
                      <a:t>MUS$ </a:t>
                    </a:r>
                    <a:fld id="{2715B1D6-AD06-4F21-9BD7-19A09B652B46}" type="VALU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s-CL" sz="16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>
                        <a:solidFill>
                          <a:schemeClr val="tx1"/>
                        </a:solidFill>
                      </a:rPr>
                    </a:br>
                    <a:fld id="{0066D471-587B-44FD-877A-A58490F9391D}" type="PERCENTAG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>
                        <a:solidFill>
                          <a:schemeClr val="tx1"/>
                        </a:solidFill>
                      </a:rPr>
                    </a:br>
                    <a:r>
                      <a:rPr lang="es-CL" sz="1600">
                        <a:solidFill>
                          <a:schemeClr val="tx1"/>
                        </a:solidFill>
                      </a:rPr>
                      <a:t>12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75005394454698"/>
                      <c:h val="0.280566865409681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7039549011572134"/>
                  <c:y val="0.12183712916366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F84D32-F402-4F26-8B51-CB9FFCE3F513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endParaRPr lang="es-CL" sz="1600" b="1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s-CL" sz="1600">
                        <a:solidFill>
                          <a:schemeClr val="tx1"/>
                        </a:solidFill>
                      </a:rPr>
                      <a:t>MUS$ </a:t>
                    </a:r>
                    <a:fld id="{23AEFD27-5A0A-4C04-8A3F-331B3A68B5C9}" type="VALU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L" sz="16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5603B849-E01F-4D9A-A496-D5401401AB68}" type="PERCENTAG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>
                        <a:solidFill>
                          <a:schemeClr val="tx1"/>
                        </a:solidFill>
                      </a:rPr>
                    </a:br>
                    <a:r>
                      <a:rPr lang="es-CL" sz="1600">
                        <a:solidFill>
                          <a:schemeClr val="tx1"/>
                        </a:solidFill>
                      </a:rPr>
                      <a:t>8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1000293119046"/>
                      <c:h val="0.2128540015242499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7398642803928897"/>
                  <c:y val="0.117124774424047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33A15B-45E2-4FB0-BDFF-C0D75AE8DCC0}" type="CATEGORYNAME">
                      <a:rPr lang="es-CL" sz="1600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endParaRPr lang="es-CL" sz="1600" b="1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s-CL" sz="1600">
                        <a:solidFill>
                          <a:schemeClr val="tx1"/>
                        </a:solidFill>
                      </a:rPr>
                      <a:t>MUS$ </a:t>
                    </a:r>
                    <a:fld id="{D9FDDF2B-9D44-4D94-8A0B-3D10D062C342}" type="VALU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L" sz="16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CAD06E70-B935-4663-BDE6-B800B178F93A}" type="PERCENTAGE">
                      <a:rPr lang="es-CL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sz="160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sz="1600">
                        <a:solidFill>
                          <a:schemeClr val="tx1"/>
                        </a:solidFill>
                      </a:rPr>
                    </a:br>
                    <a:r>
                      <a:rPr lang="es-CL" sz="1600">
                        <a:solidFill>
                          <a:schemeClr val="tx1"/>
                        </a:solidFill>
                      </a:rPr>
                      <a:t>13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14697232286703"/>
                      <c:h val="0.230411641593460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31466874118689037"/>
                  <c:y val="-8.39781682524207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65FD2-5067-4CB3-BDF0-4714AA996BAC}" type="CATEGORYNAME">
                      <a:rPr lang="es-CL" b="1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r>
                      <a:rPr lang="es-CL" baseline="0">
                        <a:solidFill>
                          <a:schemeClr val="tx1"/>
                        </a:solidFill>
                      </a:rPr>
                      <a:t>
MUS$ </a:t>
                    </a:r>
                    <a:fld id="{5B2C6FC7-3CBC-4A21-BAA4-3769D0FE42CF}" type="VALUE">
                      <a:rPr lang="es-CL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s-CL" baseline="0">
                        <a:solidFill>
                          <a:schemeClr val="tx1"/>
                        </a:solidFill>
                      </a:rPr>
                      <a:t>
</a:t>
                    </a:r>
                    <a:fld id="{059FEC49-0149-492D-BE23-E65568651449}" type="PERCENTAGE">
                      <a:rPr lang="es-CL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r>
                      <a:rPr lang="es-CL" baseline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s-CL" baseline="0">
                        <a:solidFill>
                          <a:schemeClr val="tx1"/>
                        </a:solidFill>
                      </a:rPr>
                    </a:br>
                    <a:r>
                      <a:rPr lang="es-CL" baseline="0">
                        <a:solidFill>
                          <a:schemeClr val="tx1"/>
                        </a:solidFill>
                      </a:rPr>
                      <a:t>4 proyectos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72559435653749"/>
                      <c:h val="0.2355709909672922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'COMPARACIÓN 2015 VS 2014'!$F$85:$F$88</c:f>
              <c:strCache>
                <c:ptCount val="4"/>
                <c:pt idx="0">
                  <c:v>BASE</c:v>
                </c:pt>
                <c:pt idx="1">
                  <c:v>PROBABLE</c:v>
                </c:pt>
                <c:pt idx="2">
                  <c:v>POSIBLE</c:v>
                </c:pt>
                <c:pt idx="3">
                  <c:v>POTENCIAL</c:v>
                </c:pt>
              </c:strCache>
            </c:strRef>
          </c:cat>
          <c:val>
            <c:numRef>
              <c:f>'COMPARACIÓN 2015 VS 2014'!$M$85:$M$88</c:f>
              <c:numCache>
                <c:formatCode>#,##0</c:formatCode>
                <c:ptCount val="4"/>
                <c:pt idx="0">
                  <c:v>15191.208999999999</c:v>
                </c:pt>
                <c:pt idx="1">
                  <c:v>5006</c:v>
                </c:pt>
                <c:pt idx="2">
                  <c:v>19889.643</c:v>
                </c:pt>
                <c:pt idx="3">
                  <c:v>9121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8072171811109"/>
          <c:y val="7.5263965895582707E-2"/>
          <c:w val="0.55665100625477737"/>
          <c:h val="0.87741250175793939"/>
        </c:manualLayout>
      </c:layout>
      <c:doughnut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518319629610127"/>
                  <c:y val="-0.21477265229815312"/>
                </c:manualLayout>
              </c:layout>
              <c:tx>
                <c:rich>
                  <a:bodyPr/>
                  <a:lstStyle/>
                  <a:p>
                    <a:r>
                      <a:rPr lang="es-CL" b="1" dirty="0"/>
                      <a:t>CON MAYOR PROBABILIDAD</a:t>
                    </a:r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MMUS$</a:t>
                    </a:r>
                    <a:r>
                      <a:rPr lang="es-CL" baseline="0" dirty="0"/>
                      <a:t> </a:t>
                    </a:r>
                    <a:fld id="{E7F0EE95-D5C5-4B38-B60D-41AC8571EC74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84A32CE1-11D6-47BD-ADCC-47A8A64ABFDF}" type="PERCENTAGE">
                      <a:rPr lang="es-CL"/>
                      <a:pPr/>
                      <a:t>[PORCENTAJE]</a:t>
                    </a:fld>
                    <a:endParaRPr lang="es-CL" dirty="0"/>
                  </a:p>
                  <a:p>
                    <a:r>
                      <a:rPr lang="es-CL" dirty="0"/>
                      <a:t>20 proyectos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199736431682488"/>
                  <c:y val="0.24502232163592116"/>
                </c:manualLayout>
              </c:layout>
              <c:tx>
                <c:rich>
                  <a:bodyPr/>
                  <a:lstStyle/>
                  <a:p>
                    <a:r>
                      <a:rPr lang="es-CL" b="1" dirty="0"/>
                      <a:t>CON MENOR PROBABILIDAD</a:t>
                    </a:r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MMUS$ </a:t>
                    </a:r>
                    <a:fld id="{D94D21B0-6F9A-44CD-942D-D0B822EA6B96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4FBAB852-847B-4EC7-95DC-83A7BA01ECF7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17 proyectos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'COMPARACIÓN 2015 VS 2014'!$Q$112:$Q$113</c:f>
              <c:numCache>
                <c:formatCode>General</c:formatCode>
                <c:ptCount val="2"/>
              </c:numCache>
            </c:numRef>
          </c:cat>
          <c:val>
            <c:numRef>
              <c:f>'COMPARACIÓN 2015 VS 2014'!$M$100:$M$101</c:f>
              <c:numCache>
                <c:formatCode>#,##0</c:formatCode>
                <c:ptCount val="2"/>
                <c:pt idx="0">
                  <c:v>20197.208999999999</c:v>
                </c:pt>
                <c:pt idx="1">
                  <c:v>29010.643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06436753187"/>
          <c:y val="0.1326375874878962"/>
          <c:w val="0.68079667806712363"/>
          <c:h val="0.75518162137484401"/>
        </c:manualLayout>
      </c:layout>
      <c:doughnut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019610261470153"/>
                  <c:y val="-9.594296519882084E-2"/>
                </c:manualLayout>
              </c:layout>
              <c:tx>
                <c:rich>
                  <a:bodyPr/>
                  <a:lstStyle/>
                  <a:p>
                    <a:fld id="{FD434AD0-E216-47FE-BC8A-99C7C6B9E8E3}" type="CATEGORYNAME">
                      <a:rPr lang="es-CL" sz="1400" b="1"/>
                      <a:pPr/>
                      <a:t>[NOMBRE DE CATEGORÍA]</a:t>
                    </a:fld>
                    <a:endParaRPr lang="es-CL" sz="1400" b="1" baseline="0" dirty="0"/>
                  </a:p>
                  <a:p>
                    <a:fld id="{41FF91D7-F826-4F91-B7CF-115F3075CE69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85ED66BE-D460-4679-AD6A-537D4CB6C10F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4 proyectos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389929290134964"/>
                  <c:y val="0.12369543994096527"/>
                </c:manualLayout>
              </c:layout>
              <c:tx>
                <c:rich>
                  <a:bodyPr/>
                  <a:lstStyle/>
                  <a:p>
                    <a:fld id="{A8B57105-F27D-495F-B50D-1A3DD4670569}" type="CATEGORYNAME">
                      <a:rPr lang="es-CL" sz="1400" b="1" i="0"/>
                      <a:pPr/>
                      <a:t>[NOMBRE DE CATEGORÍA]</a:t>
                    </a:fld>
                    <a:endParaRPr lang="es-CL" sz="1400" b="1" i="0" baseline="0" dirty="0"/>
                  </a:p>
                  <a:p>
                    <a:fld id="{4FFA0B14-CB0C-40AE-ACBA-49884836E458}" type="VALUE">
                      <a:rPr lang="es-CL" sz="1200"/>
                      <a:pPr/>
                      <a:t>[VALOR]</a:t>
                    </a:fld>
                    <a:endParaRPr lang="es-CL" sz="1200" baseline="0" dirty="0"/>
                  </a:p>
                  <a:p>
                    <a:fld id="{98965556-8245-4214-BA8E-52362B385E6F}" type="PERCENTAGE">
                      <a:rPr lang="es-CL" sz="1200"/>
                      <a:pPr/>
                      <a:t>[PORCENTAJE]</a:t>
                    </a:fld>
                    <a:r>
                      <a:rPr lang="es-CL" sz="1200" dirty="0"/>
                      <a:t/>
                    </a:r>
                    <a:br>
                      <a:rPr lang="es-CL" sz="1200" dirty="0"/>
                    </a:br>
                    <a:r>
                      <a:rPr lang="es-CL" sz="1200" dirty="0" smtClean="0"/>
                      <a:t>12 </a:t>
                    </a:r>
                    <a:r>
                      <a:rPr lang="es-CL" sz="1200" dirty="0"/>
                      <a:t>proyectos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899104466441882"/>
                  <c:y val="0.11884463837465299"/>
                </c:manualLayout>
              </c:layout>
              <c:tx>
                <c:rich>
                  <a:bodyPr/>
                  <a:lstStyle/>
                  <a:p>
                    <a:fld id="{78556814-934A-43A1-89BB-D33072F63493}" type="CATEGORYNAME">
                      <a:rPr lang="es-CL" sz="1400" b="1"/>
                      <a:pPr/>
                      <a:t>[NOMBRE DE CATEGORÍA]</a:t>
                    </a:fld>
                    <a:endParaRPr lang="es-CL" sz="1400" b="1" baseline="0" dirty="0"/>
                  </a:p>
                  <a:p>
                    <a:fld id="{F15E3F9A-A49B-4C67-86F4-33C2F5293B69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67656E25-268B-425D-ABCF-141694B514B1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11 proyectos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7664178763853333"/>
                  <c:y val="9.5210172472499049E-2"/>
                </c:manualLayout>
              </c:layout>
              <c:tx>
                <c:rich>
                  <a:bodyPr/>
                  <a:lstStyle/>
                  <a:p>
                    <a:fld id="{30FF943B-8D38-462C-BEE1-32D893C62CAA}" type="CATEGORYNAME">
                      <a:rPr lang="es-CL" sz="1400" b="1"/>
                      <a:pPr/>
                      <a:t>[NOMBRE DE CATEGORÍA]</a:t>
                    </a:fld>
                    <a:endParaRPr lang="es-CL" sz="1400" b="1" baseline="0" dirty="0"/>
                  </a:p>
                  <a:p>
                    <a:fld id="{404DF839-9C72-44A5-954F-71B56567F0E5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43709DF1-45D5-4FFF-8497-8D25665CDE35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4 proyectos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84749290095522"/>
                  <c:y val="4.7845573196258172E-4"/>
                </c:manualLayout>
              </c:layout>
              <c:tx>
                <c:rich>
                  <a:bodyPr/>
                  <a:lstStyle/>
                  <a:p>
                    <a:fld id="{F07602E0-1C4A-4501-9578-B7A8ED070331}" type="CATEGORYNAME">
                      <a:rPr lang="es-CL" sz="1400" b="1"/>
                      <a:pPr/>
                      <a:t>[NOMBRE DE CATEGORÍA]</a:t>
                    </a:fld>
                    <a:endParaRPr lang="es-CL" sz="1400" b="1" baseline="0" dirty="0"/>
                  </a:p>
                  <a:p>
                    <a:fld id="{1E791DD5-E81D-485A-B388-9FBD31240353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975088F2-B69D-4FA7-B3EA-88D0A81499E3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 smtClean="0"/>
                      <a:t>2 proyectos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3490081245702699"/>
                  <c:y val="-0.16261523183608467"/>
                </c:manualLayout>
              </c:layout>
              <c:tx>
                <c:rich>
                  <a:bodyPr/>
                  <a:lstStyle/>
                  <a:p>
                    <a:fld id="{095EC51D-F423-4FD9-A498-413C447508E2}" type="CATEGORYNAME">
                      <a:rPr lang="es-CL" sz="1400" b="1"/>
                      <a:pPr/>
                      <a:t>[NOMBRE DE CATEGORÍA]</a:t>
                    </a:fld>
                    <a:endParaRPr lang="es-CL" sz="1400" b="1" baseline="0" dirty="0"/>
                  </a:p>
                  <a:p>
                    <a:fld id="{EA473A5C-DC68-4BBB-A579-9F3A58FA62BE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45871608-19AC-49B6-868F-2596A2963769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1 proyecto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0791810557474102"/>
                  <c:y val="-0.14391444779823129"/>
                </c:manualLayout>
              </c:layout>
              <c:tx>
                <c:rich>
                  <a:bodyPr/>
                  <a:lstStyle/>
                  <a:p>
                    <a:fld id="{8B4B9963-B824-495A-97BA-6EFF1D12956E}" type="CATEGORYNAME">
                      <a:rPr lang="es-CL" sz="1400" b="1"/>
                      <a:pPr/>
                      <a:t>[NOMBRE DE CATEGORÍA]</a:t>
                    </a:fld>
                    <a:endParaRPr lang="es-CL" sz="1400" b="1" baseline="0" dirty="0"/>
                  </a:p>
                  <a:p>
                    <a:fld id="{2CB7BF51-3D48-48F1-9C8C-3511D1A90C60}" type="VALUE">
                      <a:rPr lang="es-CL"/>
                      <a:pPr/>
                      <a:t>[VALOR]</a:t>
                    </a:fld>
                    <a:endParaRPr lang="es-CL" baseline="0" dirty="0"/>
                  </a:p>
                  <a:p>
                    <a:fld id="{7486450D-C6E9-4B5C-A20F-D7DF1E9049D0}" type="PERCENTAGE">
                      <a:rPr lang="es-CL"/>
                      <a:pPr/>
                      <a:t>[PORCENTAJE]</a:t>
                    </a:fld>
                    <a:r>
                      <a:rPr lang="es-CL" dirty="0"/>
                      <a:t/>
                    </a:r>
                    <a:br>
                      <a:rPr lang="es-CL" dirty="0"/>
                    </a:br>
                    <a:r>
                      <a:rPr lang="es-CL" dirty="0"/>
                      <a:t>1 proyecto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'COMPARACIÓN 2015 VS 2014'!$F$172:$F$178</c:f>
              <c:strCache>
                <c:ptCount val="7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Metropolitana</c:v>
                </c:pt>
                <c:pt idx="6">
                  <c:v>O'Higgins</c:v>
                </c:pt>
              </c:strCache>
            </c:strRef>
          </c:cat>
          <c:val>
            <c:numRef>
              <c:f>'COMPARACIÓN 2015 VS 2014'!$M$172:$M$178</c:f>
              <c:numCache>
                <c:formatCode>#,##0</c:formatCode>
                <c:ptCount val="7"/>
                <c:pt idx="0">
                  <c:v>5862</c:v>
                </c:pt>
                <c:pt idx="1">
                  <c:v>20352.848999999998</c:v>
                </c:pt>
                <c:pt idx="2">
                  <c:v>7258.625</c:v>
                </c:pt>
                <c:pt idx="3">
                  <c:v>5112</c:v>
                </c:pt>
                <c:pt idx="4">
                  <c:v>4138.4960000000001</c:v>
                </c:pt>
                <c:pt idx="5">
                  <c:v>471.3</c:v>
                </c:pt>
                <c:pt idx="6">
                  <c:v>6012.5819999999994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06194634207866E-2"/>
          <c:y val="6.4071744557542637E-2"/>
          <c:w val="0.89480414553483156"/>
          <c:h val="0.69317852698926063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Hoja2!$G$66:$P$66</c:f>
              <c:strCache>
                <c:ptCount val="10"/>
                <c:pt idx="0">
                  <c:v>CARTERA AGOSTO 2015</c:v>
                </c:pt>
                <c:pt idx="1">
                  <c:v>Reestructurados mayo 2016</c:v>
                </c:pt>
                <c:pt idx="2">
                  <c:v>Entran en operación</c:v>
                </c:pt>
                <c:pt idx="3">
                  <c:v>Ajustes inv. mayo 2016</c:v>
                </c:pt>
                <c:pt idx="4">
                  <c:v>Proy. nuevos mayo 2016</c:v>
                </c:pt>
                <c:pt idx="5">
                  <c:v>CARTERA MAYO 2016</c:v>
                </c:pt>
                <c:pt idx="6">
                  <c:v>Reestructurados agosto 2016</c:v>
                </c:pt>
                <c:pt idx="7">
                  <c:v>Ajustes inv. agosto 2016</c:v>
                </c:pt>
                <c:pt idx="8">
                  <c:v>Proy. nuevos agosto 2016</c:v>
                </c:pt>
                <c:pt idx="9">
                  <c:v>CARTERA AGOSTO 2016</c:v>
                </c:pt>
              </c:strCache>
            </c:strRef>
          </c:cat>
          <c:val>
            <c:numRef>
              <c:f>Hoja2!$G$68:$P$68</c:f>
              <c:numCache>
                <c:formatCode>#,##0</c:formatCode>
                <c:ptCount val="10"/>
                <c:pt idx="0">
                  <c:v>77289.584000000003</c:v>
                </c:pt>
                <c:pt idx="1">
                  <c:v>56350.584000000003</c:v>
                </c:pt>
                <c:pt idx="2">
                  <c:v>50099.584000000003</c:v>
                </c:pt>
                <c:pt idx="3">
                  <c:v>49639.584000000003</c:v>
                </c:pt>
                <c:pt idx="4">
                  <c:v>49639.584000000003</c:v>
                </c:pt>
                <c:pt idx="6">
                  <c:v>48321.324000000001</c:v>
                </c:pt>
                <c:pt idx="7">
                  <c:v>45076.851999999999</c:v>
                </c:pt>
                <c:pt idx="8">
                  <c:v>45076.851999999999</c:v>
                </c:pt>
                <c:pt idx="9" formatCode="General">
                  <c:v>0</c:v>
                </c:pt>
              </c:numCache>
            </c:numRef>
          </c:val>
        </c:ser>
        <c:ser>
          <c:idx val="0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575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7.313481741345761E-3"/>
                  <c:y val="-0.11179075908569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- </a:t>
                    </a:r>
                    <a:fld id="{65FD3665-467F-46DC-8E88-BFEB9FC9DC50}" type="VALU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4626963482691523E-3"/>
                  <c:y val="-7.05806639732393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- </a:t>
                    </a:r>
                    <a:fld id="{335766AF-508C-4C50-A680-59AE06BF4F79}" type="VALU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3631579879948246E-17"/>
                  <c:y val="-3.99957095848356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- </a:t>
                    </a:r>
                    <a:fld id="{A6147BE3-0E4C-4704-BF30-A8D8D651C933}" type="VALUE">
                      <a:rPr lang="en-US" sz="140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2.9253926965384118E-3"/>
                  <c:y val="-4.40181891731711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+</a:t>
                    </a:r>
                    <a:fld id="{868E86F4-B2E3-46C4-9C01-69FF3AE8A24D}" type="VALU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7053775982159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- </a:t>
                    </a:r>
                    <a:fld id="{617E8914-D9C6-446C-A280-697BBDE0E374}" type="VALU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"/>
                  <c:y val="-4.2348398383943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- </a:t>
                    </a:r>
                    <a:fld id="{4BA5D6AF-45E1-48C6-B0FA-85335BE79306}" type="VALU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0726315975989649E-16"/>
                  <c:y val="-4.47010871830516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+</a:t>
                    </a:r>
                    <a:fld id="{F6F79925-71D3-47F3-94AB-2F2E472CE2C4}" type="VALUE">
                      <a:rPr lang="en-US" sz="1400">
                        <a:solidFill>
                          <a:sysClr val="windowText" lastClr="000000"/>
                        </a:solidFill>
                      </a:rPr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Hoja2!$G$66:$P$66</c:f>
              <c:strCache>
                <c:ptCount val="10"/>
                <c:pt idx="0">
                  <c:v>CARTERA AGOSTO 2015</c:v>
                </c:pt>
                <c:pt idx="1">
                  <c:v>Reestructurados mayo 2016</c:v>
                </c:pt>
                <c:pt idx="2">
                  <c:v>Entran en operación</c:v>
                </c:pt>
                <c:pt idx="3">
                  <c:v>Ajustes inv. mayo 2016</c:v>
                </c:pt>
                <c:pt idx="4">
                  <c:v>Proy. nuevos mayo 2016</c:v>
                </c:pt>
                <c:pt idx="5">
                  <c:v>CARTERA MAYO 2016</c:v>
                </c:pt>
                <c:pt idx="6">
                  <c:v>Reestructurados agosto 2016</c:v>
                </c:pt>
                <c:pt idx="7">
                  <c:v>Ajustes inv. agosto 2016</c:v>
                </c:pt>
                <c:pt idx="8">
                  <c:v>Proy. nuevos agosto 2016</c:v>
                </c:pt>
                <c:pt idx="9">
                  <c:v>CARTERA AGOSTO 2016</c:v>
                </c:pt>
              </c:strCache>
            </c:strRef>
          </c:cat>
          <c:val>
            <c:numRef>
              <c:f>Hoja2!$G$67:$P$67</c:f>
              <c:numCache>
                <c:formatCode>#,##0</c:formatCode>
                <c:ptCount val="10"/>
                <c:pt idx="0" formatCode="General">
                  <c:v>0</c:v>
                </c:pt>
                <c:pt idx="1">
                  <c:v>20939</c:v>
                </c:pt>
                <c:pt idx="2">
                  <c:v>6251</c:v>
                </c:pt>
                <c:pt idx="3">
                  <c:v>460</c:v>
                </c:pt>
                <c:pt idx="4">
                  <c:v>470</c:v>
                </c:pt>
                <c:pt idx="5">
                  <c:v>50109.584000000003</c:v>
                </c:pt>
                <c:pt idx="6">
                  <c:v>1788.26</c:v>
                </c:pt>
                <c:pt idx="7">
                  <c:v>3244.4720000000016</c:v>
                </c:pt>
                <c:pt idx="8">
                  <c:v>4131</c:v>
                </c:pt>
                <c:pt idx="9">
                  <c:v>49207.851999999999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100"/>
        <c:axId val="270373032"/>
        <c:axId val="270372640"/>
      </c:barChart>
      <c:catAx>
        <c:axId val="27037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2640"/>
        <c:crosses val="autoZero"/>
        <c:auto val="1"/>
        <c:lblAlgn val="ctr"/>
        <c:lblOffset val="100"/>
        <c:noMultiLvlLbl val="0"/>
      </c:catAx>
      <c:valAx>
        <c:axId val="2703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sz="1400" b="1"/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06436753187"/>
          <c:y val="0.1326375874878962"/>
          <c:w val="0.68079667806712363"/>
          <c:h val="0.755181621374844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'COMPARACIÓN 2015 VS 2014'!$F$133</c:f>
              <c:strCache>
                <c:ptCount val="1"/>
                <c:pt idx="0">
                  <c:v>Cobre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4C53D93-B8C0-4BAB-B122-29177766D6E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0DAB0E25-81DB-4748-AEA6-2BF0FC3A70B5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2820B-24DB-48F9-8DEB-83271377B06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EB492BDC-24D0-4624-B6A6-D430919FBD02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2014'!$J$133,'COMPARACIÓN 2015 VS 2014'!$M$133)</c:f>
              <c:numCache>
                <c:formatCode>#,##0</c:formatCode>
                <c:ptCount val="2"/>
                <c:pt idx="0">
                  <c:v>66513.724000000002</c:v>
                </c:pt>
                <c:pt idx="1">
                  <c:v>43213.351999999999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2014'!$K$133,'COMPARACIÓN 2015 VS 2014'!$N$133)</c15:f>
                <c15:dlblRangeCache>
                  <c:ptCount val="2"/>
                  <c:pt idx="0">
                    <c:v>86,1%</c:v>
                  </c:pt>
                  <c:pt idx="1">
                    <c:v>87,8%</c:v>
                  </c:pt>
                </c15:dlblRangeCache>
              </c15:datalabelsRange>
            </c:ext>
          </c:extLst>
        </c:ser>
        <c:ser>
          <c:idx val="1"/>
          <c:order val="1"/>
          <c:tx>
            <c:v>Oro y plantas met.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2487B-3605-452F-8CDB-1027131DBF87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DCF72D18-897B-4380-883F-B95EFA76080C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4D3F60-46E5-4960-8B7A-1776524DCA4E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FABEFCCE-0013-4172-A1E0-94BAA5BAF131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2014'!$J$134,'COMPARACIÓN 2015 VS 2014'!$M$134)</c:f>
              <c:numCache>
                <c:formatCode>#,##0</c:formatCode>
                <c:ptCount val="2"/>
                <c:pt idx="0">
                  <c:v>6051.6</c:v>
                </c:pt>
                <c:pt idx="1">
                  <c:v>2100.5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2014'!$K$134,'COMPARACIÓN 2015 VS 2014'!$N$134)</c15:f>
                <c15:dlblRangeCache>
                  <c:ptCount val="2"/>
                  <c:pt idx="0">
                    <c:v>7,8%</c:v>
                  </c:pt>
                  <c:pt idx="1">
                    <c:v>4,3%</c:v>
                  </c:pt>
                </c15:dlblRangeCache>
              </c15:datalabelsRange>
            </c:ext>
          </c:extLst>
        </c:ser>
        <c:ser>
          <c:idx val="3"/>
          <c:order val="2"/>
          <c:tx>
            <c:v>Hierro y min. ind.</c:v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1B13FB-E8EB-498A-8C2F-A99B0DF9CE04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1A2840A6-1BDC-4F24-A425-6F3B965A8D8E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CA3E7-BB44-47B0-B204-41FEB3301068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A2701D44-8265-4A53-B39F-168610412138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2014'!$J$135,'COMPARACIÓN 2015 VS 2014'!$M$135)</c:f>
              <c:numCache>
                <c:formatCode>#,##0</c:formatCode>
                <c:ptCount val="2"/>
                <c:pt idx="0">
                  <c:v>4724.26</c:v>
                </c:pt>
                <c:pt idx="1">
                  <c:v>3894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2014'!$K$135,'COMPARACIÓN 2015 VS 2014'!$N$135)</c15:f>
                <c15:dlblRangeCache>
                  <c:ptCount val="2"/>
                  <c:pt idx="0">
                    <c:v>6,1%</c:v>
                  </c:pt>
                  <c:pt idx="1">
                    <c:v>7,9%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270371464"/>
        <c:axId val="270373816"/>
      </c:barChart>
      <c:catAx>
        <c:axId val="27037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3816"/>
        <c:crosses val="autoZero"/>
        <c:auto val="1"/>
        <c:lblAlgn val="ctr"/>
        <c:lblOffset val="100"/>
        <c:noMultiLvlLbl val="0"/>
      </c:catAx>
      <c:valAx>
        <c:axId val="27037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1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77146427711"/>
          <c:y val="0.12964712228726394"/>
          <c:w val="0.53349791424112403"/>
          <c:h val="0.755181621374844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'COMPARACIÓN 2015 VS 2014'!$A$130</c:f>
              <c:strCache>
                <c:ptCount val="1"/>
                <c:pt idx="0">
                  <c:v>CODELCO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4C53D93-B8C0-4BAB-B122-29177766D6E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0DAB0E25-81DB-4748-AEA6-2BF0FC3A70B5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2820B-24DB-48F9-8DEB-83271377B06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EB492BDC-24D0-4624-B6A6-D430919FBD02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2014'!$J$124,'COMPARACIÓN 2015 VS 2014'!$M$124)</c:f>
              <c:numCache>
                <c:formatCode>#,##0</c:formatCode>
                <c:ptCount val="2"/>
                <c:pt idx="0">
                  <c:v>28655.752</c:v>
                </c:pt>
                <c:pt idx="1">
                  <c:v>21643.351999999999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2014'!$K$124,'COMPARACIÓN 2015 VS 2014'!$N$124)</c15:f>
                <c15:dlblRangeCache>
                  <c:ptCount val="2"/>
                  <c:pt idx="0">
                    <c:v>37,1%</c:v>
                  </c:pt>
                  <c:pt idx="1">
                    <c:v>44,0%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'COMPARACIÓN 2015 VS 2014'!$A$131</c:f>
              <c:strCache>
                <c:ptCount val="1"/>
                <c:pt idx="0">
                  <c:v>Gran Min. Privada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2487B-3605-452F-8CDB-1027131DBF87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DCF72D18-897B-4380-883F-B95EFA76080C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4D3F60-46E5-4960-8B7A-1776524DCA4E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FABEFCCE-0013-4172-A1E0-94BAA5BAF131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2014'!$J$125,'COMPARACIÓN 2015 VS 2014'!$M$125)</c:f>
              <c:numCache>
                <c:formatCode>#,##0</c:formatCode>
                <c:ptCount val="2"/>
                <c:pt idx="0">
                  <c:v>35784.972000000002</c:v>
                </c:pt>
                <c:pt idx="1">
                  <c:v>19624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2014'!$K$125,'COMPARACIÓN 2015 VS 2014'!$N$125)</c15:f>
                <c15:dlblRangeCache>
                  <c:ptCount val="2"/>
                  <c:pt idx="0">
                    <c:v>46,3%</c:v>
                  </c:pt>
                  <c:pt idx="1">
                    <c:v>39,9%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'COMPARACIÓN 2015 VS 2014'!$A$132</c:f>
              <c:strCache>
                <c:ptCount val="1"/>
                <c:pt idx="0">
                  <c:v>Mediana Min.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24257602334679457"/>
                  <c:y val="1.27585324862728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498A5D-A2B9-47C3-B591-D451AC951B23}" type="CELLRANGE">
                      <a:rPr lang="en-US" sz="1400"/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182E7CFF-FCDF-4F5A-9077-5FE1791CB16D}" type="VALUE">
                      <a:rPr lang="en-US" sz="1400"/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0.18228938410859261"/>
                  <c:y val="-2.57202263178691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609135-2AFD-49F4-9758-46CEC8F9722E}" type="CELLRANGE">
                      <a:rPr lang="en-US" sz="1400"/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74B86BBE-0D55-4C1B-AC4A-0CC4E3473C02}" type="VALUE">
                      <a:rPr lang="en-US" sz="1400"/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2014'!$J$126,'COMPARACIÓN 2015 VS 2014'!$M$126)</c:f>
              <c:numCache>
                <c:formatCode>#,##0</c:formatCode>
                <c:ptCount val="2"/>
                <c:pt idx="0">
                  <c:v>2073</c:v>
                </c:pt>
                <c:pt idx="1">
                  <c:v>1946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2014'!$K$126,'COMPARACIÓN 2015 VS 2014'!$N$126)</c15:f>
                <c15:dlblRangeCache>
                  <c:ptCount val="2"/>
                  <c:pt idx="0">
                    <c:v>2,7%</c:v>
                  </c:pt>
                  <c:pt idx="1">
                    <c:v>4,0%</c:v>
                  </c:pt>
                </c15:dlblRangeCache>
              </c15:datalabelsRange>
            </c:ext>
          </c:extLst>
        </c:ser>
        <c:ser>
          <c:idx val="3"/>
          <c:order val="3"/>
          <c:tx>
            <c:strRef>
              <c:f>'COMPARACIÓN 2015 VS 2014'!$A$133</c:f>
              <c:strCache>
                <c:ptCount val="1"/>
                <c:pt idx="0">
                  <c:v>Oro, hierro, min. ind. y plant. met.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1B13FB-E8EB-498A-8C2F-A99B0DF9CE04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1A2840A6-1BDC-4F24-A425-6F3B965A8D8E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CA3E7-BB44-47B0-B204-41FEB3301068}" type="CELLRANG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400" baseline="0"/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MMUS$ </a:t>
                    </a:r>
                    <a:fld id="{A2701D44-8265-4A53-B39F-168610412138}" type="VALUE">
                      <a:rPr lang="en-US" sz="140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2014'!$B$127,'COMPARACIÓN 2015 VS 2014'!$C$123)</c:f>
              <c:numCache>
                <c:formatCode>#,##0</c:formatCode>
                <c:ptCount val="2"/>
                <c:pt idx="0">
                  <c:v>10775.86</c:v>
                </c:pt>
                <c:pt idx="1">
                  <c:v>5994.5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2014'!$C$127,'COMPARACIÓN 2015 VS 2014'!$E$123)</c15:f>
                <c15:dlblRangeCache>
                  <c:ptCount val="2"/>
                  <c:pt idx="0">
                    <c:v>13,9%</c:v>
                  </c:pt>
                  <c:pt idx="1">
                    <c:v>12,2%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270371072"/>
        <c:axId val="270369504"/>
      </c:barChart>
      <c:catAx>
        <c:axId val="2703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69504"/>
        <c:crosses val="autoZero"/>
        <c:auto val="1"/>
        <c:lblAlgn val="ctr"/>
        <c:lblOffset val="100"/>
        <c:noMultiLvlLbl val="0"/>
      </c:catAx>
      <c:valAx>
        <c:axId val="2703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14576168827891"/>
          <c:y val="0.41305274881169962"/>
          <c:w val="0.27896314492174301"/>
          <c:h val="0.1837236417503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06436753187"/>
          <c:y val="0.1326375874878962"/>
          <c:w val="0.68079667806712363"/>
          <c:h val="0.755181621374844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'COMPARACIÓN 2015 VS 2014'!$F$85</c:f>
              <c:strCache>
                <c:ptCount val="1"/>
                <c:pt idx="0">
                  <c:v>BASE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4C53D93-B8C0-4BAB-B122-29177766D6E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0DAB0E25-81DB-4748-AEA6-2BF0FC3A70B5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2820B-24DB-48F9-8DEB-83271377B06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 sz="14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EB492BDC-24D0-4624-B6A6-D430919FBD02}" type="VALUE">
                      <a:rPr lang="en-US"/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2014'!$J$85,'COMPARACIÓN 2015 VS 2014'!$M$85)</c:f>
              <c:numCache>
                <c:formatCode>#,##0</c:formatCode>
                <c:ptCount val="2"/>
                <c:pt idx="0">
                  <c:v>21138.708999999999</c:v>
                </c:pt>
                <c:pt idx="1">
                  <c:v>15191.208999999999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2014'!$K$85,'COMPARACIÓN 2015 VS 2014'!$N$85)</c15:f>
                <c15:dlblRangeCache>
                  <c:ptCount val="2"/>
                  <c:pt idx="0">
                    <c:v>27,4%</c:v>
                  </c:pt>
                  <c:pt idx="1">
                    <c:v>30,9%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'COMPARACIÓN 2015 VS 2014'!$F$86</c:f>
              <c:strCache>
                <c:ptCount val="1"/>
                <c:pt idx="0">
                  <c:v>PROBABLE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C2487B-3605-452F-8CDB-1027131DBF87}" type="CELLRANGE">
                      <a:rPr lang="en-US" sz="1600"/>
                      <a:pPr/>
                      <a:t>[CELLRANGE]</a:t>
                    </a:fld>
                    <a:endParaRPr lang="en-US" sz="1600" baseline="0"/>
                  </a:p>
                  <a:p>
                    <a:r>
                      <a:rPr lang="en-US" sz="1600"/>
                      <a:t>MMUS$ </a:t>
                    </a:r>
                    <a:fld id="{DCF72D18-897B-4380-883F-B95EFA76080C}" type="VALUE">
                      <a:rPr lang="en-US" sz="1600"/>
                      <a:pPr/>
                      <a:t>[VALOR]</a:t>
                    </a:fld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B4D3F60-46E5-4960-8B7A-1776524DCA4E}" type="CELLRANGE">
                      <a:rPr lang="en-US" sz="1600"/>
                      <a:pPr/>
                      <a:t>[CELLRANGE]</a:t>
                    </a:fld>
                    <a:endParaRPr lang="en-US" sz="1600" baseline="0"/>
                  </a:p>
                  <a:p>
                    <a:r>
                      <a:rPr lang="en-US" sz="1600" b="1" i="0" u="none" strike="noStrike" kern="1200" baseline="0">
                        <a:solidFill>
                          <a:sysClr val="window" lastClr="FFFFFF"/>
                        </a:solidFill>
                      </a:rPr>
                      <a:t>MMUS$ </a:t>
                    </a:r>
                    <a:fld id="{FABEFCCE-0013-4172-A1E0-94BAA5BAF131}" type="VALUE">
                      <a:rPr lang="en-US" sz="1600"/>
                      <a:pPr/>
                      <a:t>[VALOR]</a:t>
                    </a:fld>
                    <a:endParaRPr lang="en-US" sz="1600" b="1" i="0" u="none" strike="noStrike" kern="1200" baseline="0">
                      <a:solidFill>
                        <a:sysClr val="window" lastClr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2014'!$J$86,'COMPARACIÓN 2015 VS 2014'!$M$86)</c:f>
              <c:numCache>
                <c:formatCode>#,##0</c:formatCode>
                <c:ptCount val="2"/>
                <c:pt idx="0">
                  <c:v>10206.232</c:v>
                </c:pt>
                <c:pt idx="1">
                  <c:v>5006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2014'!$K$86,'COMPARACIÓN 2015 VS 2014'!$N$86)</c15:f>
                <c15:dlblRangeCache>
                  <c:ptCount val="2"/>
                  <c:pt idx="0">
                    <c:v>13,2%</c:v>
                  </c:pt>
                  <c:pt idx="1">
                    <c:v>10,2%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'COMPARACIÓN 2015 VS 2014'!$F$87</c:f>
              <c:strCache>
                <c:ptCount val="1"/>
                <c:pt idx="0">
                  <c:v>POSIBLE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498A5D-A2B9-47C3-B591-D451AC951B23}" type="CELLRANGE">
                      <a:rPr lang="en-US" sz="1600"/>
                      <a:pPr/>
                      <a:t>[CELLRANGE]</a:t>
                    </a:fld>
                    <a:endParaRPr lang="en-US" sz="1600" baseline="0"/>
                  </a:p>
                  <a:p>
                    <a:r>
                      <a:rPr lang="en-US" sz="1600"/>
                      <a:t>MMUS$ </a:t>
                    </a:r>
                    <a:fld id="{182E7CFF-FCDF-4F5A-9077-5FE1791CB16D}" type="VALUE">
                      <a:rPr lang="en-US" sz="1600"/>
                      <a:pPr/>
                      <a:t>[VALOR]</a:t>
                    </a:fld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609135-2AFD-49F4-9758-46CEC8F9722E}" type="CELLRANGE">
                      <a:rPr lang="en-US" sz="1600"/>
                      <a:pPr/>
                      <a:t>[CELLRANGE]</a:t>
                    </a:fld>
                    <a:endParaRPr lang="en-US" sz="1600" baseline="0"/>
                  </a:p>
                  <a:p>
                    <a:r>
                      <a:rPr lang="en-US" sz="1600"/>
                      <a:t>MMUS$ </a:t>
                    </a:r>
                    <a:fld id="{74B86BBE-0D55-4C1B-AC4A-0CC4E3473C02}" type="VALUE">
                      <a:rPr lang="en-US" sz="1600"/>
                      <a:pPr/>
                      <a:t>[VALOR]</a:t>
                    </a:fld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2014'!$J$87,'COMPARACIÓN 2015 VS 2014'!$M$87)</c:f>
              <c:numCache>
                <c:formatCode>#,##0</c:formatCode>
                <c:ptCount val="2"/>
                <c:pt idx="0">
                  <c:v>27463.643</c:v>
                </c:pt>
                <c:pt idx="1">
                  <c:v>19889.643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2014'!$K$87,'COMPARACIÓN 2015 VS 2014'!$N$87)</c15:f>
                <c15:dlblRangeCache>
                  <c:ptCount val="2"/>
                  <c:pt idx="0">
                    <c:v>35,5%</c:v>
                  </c:pt>
                  <c:pt idx="1">
                    <c:v>40,4%</c:v>
                  </c:pt>
                </c15:dlblRangeCache>
              </c15:datalabelsRange>
            </c:ext>
          </c:extLst>
        </c:ser>
        <c:ser>
          <c:idx val="3"/>
          <c:order val="3"/>
          <c:tx>
            <c:strRef>
              <c:f>'COMPARACIÓN 2015 VS 2014'!$F$88</c:f>
              <c:strCache>
                <c:ptCount val="1"/>
                <c:pt idx="0">
                  <c:v>POTENCIAL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41B13FB-E8EB-498A-8C2F-A99B0DF9CE04}" type="CELLRANGE">
                      <a:rPr lang="en-US" sz="1600"/>
                      <a:pPr/>
                      <a:t>[CELLRANGE]</a:t>
                    </a:fld>
                    <a:endParaRPr lang="en-US" sz="1600" baseline="0"/>
                  </a:p>
                  <a:p>
                    <a:r>
                      <a:rPr lang="en-US" sz="1600"/>
                      <a:t>MMUS$ </a:t>
                    </a:r>
                    <a:fld id="{1A2840A6-1BDC-4F24-A425-6F3B965A8D8E}" type="VALUE">
                      <a:rPr lang="en-US" sz="1600"/>
                      <a:pPr/>
                      <a:t>[VALOR]</a:t>
                    </a:fld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ACA3E7-BB44-47B0-B204-41FEB3301068}" type="CELLRANGE">
                      <a:rPr lang="en-US" sz="1600"/>
                      <a:pPr/>
                      <a:t>[CELLRANGE]</a:t>
                    </a:fld>
                    <a:endParaRPr lang="en-US" sz="1600" baseline="0"/>
                  </a:p>
                  <a:p>
                    <a:r>
                      <a:rPr lang="en-US" sz="1600"/>
                      <a:t>MMUS$ </a:t>
                    </a:r>
                    <a:fld id="{A2701D44-8265-4A53-B39F-168610412138}" type="VALUE">
                      <a:rPr lang="en-US" sz="1600"/>
                      <a:pPr/>
                      <a:t>[VALOR]</a:t>
                    </a:fld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2014'!$J$88,'COMPARACIÓN 2015 VS 2014'!$M$88)</c:f>
              <c:numCache>
                <c:formatCode>#,##0</c:formatCode>
                <c:ptCount val="2"/>
                <c:pt idx="0">
                  <c:v>18481</c:v>
                </c:pt>
                <c:pt idx="1">
                  <c:v>9121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2014'!$K$88,'COMPARACIÓN 2015 VS 2014'!$N$88)</c15:f>
                <c15:dlblRangeCache>
                  <c:ptCount val="2"/>
                  <c:pt idx="0">
                    <c:v>23,9%</c:v>
                  </c:pt>
                  <c:pt idx="1">
                    <c:v>18,5%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270374208"/>
        <c:axId val="270374600"/>
      </c:barChart>
      <c:catAx>
        <c:axId val="27037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4600"/>
        <c:crosses val="autoZero"/>
        <c:auto val="1"/>
        <c:lblAlgn val="ctr"/>
        <c:lblOffset val="100"/>
        <c:noMultiLvlLbl val="0"/>
      </c:catAx>
      <c:valAx>
        <c:axId val="27037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06436753187"/>
          <c:y val="0.1326375874878962"/>
          <c:w val="0.68079667806712363"/>
          <c:h val="0.75518162137484401"/>
        </c:manualLayout>
      </c:layout>
      <c:barChart>
        <c:barDir val="col"/>
        <c:grouping val="percentStacked"/>
        <c:varyColors val="0"/>
        <c:ser>
          <c:idx val="0"/>
          <c:order val="0"/>
          <c:tx>
            <c:v>CON MAYOR PROBABILIDAD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4C53D93-B8C0-4BAB-B122-29177766D6E4}" type="CELLRANGE">
                      <a:rPr lang="en-US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</a:rPr>
                      <a:t>MMUS$ </a:t>
                    </a:r>
                    <a:fld id="{0DAB0E25-81DB-4748-AEA6-2BF0FC3A70B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2820B-24DB-48F9-8DEB-83271377B065}" type="CELLRANGE">
                      <a:rPr lang="en-US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</a:rPr>
                      <a:t>MMUS$ </a:t>
                    </a:r>
                    <a:fld id="{EB492BDC-24D0-4624-B6A6-D430919FBD02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 sz="1400" b="1" i="0" u="none" strike="noStrike" kern="1200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2014'!$J$100,'COMPARACIÓN 2015 VS 2014'!$M$100)</c:f>
              <c:numCache>
                <c:formatCode>#,##0</c:formatCode>
                <c:ptCount val="2"/>
                <c:pt idx="0">
                  <c:v>31344.940999999999</c:v>
                </c:pt>
                <c:pt idx="1">
                  <c:v>20197.208999999999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2014'!$K$100,'COMPARACIÓN 2015 VS 2014'!$N$100)</c15:f>
                <c15:dlblRangeCache>
                  <c:ptCount val="2"/>
                  <c:pt idx="0">
                    <c:v>40,6%</c:v>
                  </c:pt>
                  <c:pt idx="1">
                    <c:v>41,0%</c:v>
                  </c:pt>
                </c15:dlblRangeCache>
              </c15:datalabelsRange>
            </c:ext>
          </c:extLst>
        </c:ser>
        <c:ser>
          <c:idx val="1"/>
          <c:order val="1"/>
          <c:tx>
            <c:v>CON MENOR PROBABILIDAD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2487B-3605-452F-8CDB-1027131DBF87}" type="CELLRANG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4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MMUS$ </a:t>
                    </a:r>
                    <a:fld id="{DCF72D18-897B-4380-883F-B95EFA76080C}" type="VALU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40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4D3F60-46E5-4960-8B7A-1776524DCA4E}" type="CELLRANG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4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i="0" u="none" strike="noStrike" kern="1200" baseline="0">
                        <a:solidFill>
                          <a:schemeClr val="tx1"/>
                        </a:solidFill>
                      </a:rPr>
                      <a:t>MMUS$ </a:t>
                    </a:r>
                    <a:fld id="{FABEFCCE-0013-4172-A1E0-94BAA5BAF131}" type="VALU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400" b="1" i="0" u="none" strike="noStrike" kern="12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('COMPARACIÓN 2015 VS 2014'!$C$130,'COMPARACIÓN 2015 VS 2014'!$D$130)</c:f>
              <c:strCache>
                <c:ptCount val="2"/>
                <c:pt idx="0">
                  <c:v>Agosto 2015</c:v>
                </c:pt>
                <c:pt idx="1">
                  <c:v>Agosto 2016</c:v>
                </c:pt>
              </c:strCache>
            </c:strRef>
          </c:cat>
          <c:val>
            <c:numRef>
              <c:f>('COMPARACIÓN 2015 VS 2014'!$J$101,'COMPARACIÓN 2015 VS 2014'!$M$101)</c:f>
              <c:numCache>
                <c:formatCode>#,##0</c:formatCode>
                <c:ptCount val="2"/>
                <c:pt idx="0">
                  <c:v>45944.642999999996</c:v>
                </c:pt>
                <c:pt idx="1">
                  <c:v>29010.643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('COMPARACIÓN 2015 VS 2014'!$K$101,'COMPARACIÓN 2015 VS 2014'!$N$101)</c15:f>
                <c15:dlblRangeCache>
                  <c:ptCount val="2"/>
                  <c:pt idx="0">
                    <c:v>59,4%</c:v>
                  </c:pt>
                  <c:pt idx="1">
                    <c:v>59,0%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270367544"/>
        <c:axId val="270370288"/>
      </c:barChart>
      <c:catAx>
        <c:axId val="270367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70288"/>
        <c:crosses val="autoZero"/>
        <c:auto val="1"/>
        <c:lblAlgn val="ctr"/>
        <c:lblOffset val="100"/>
        <c:noMultiLvlLbl val="0"/>
      </c:catAx>
      <c:valAx>
        <c:axId val="2703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036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0B8233-6AF1-4FB1-8532-3209058BF3C8}" type="datetimeFigureOut">
              <a:rPr lang="es-CL"/>
              <a:pPr>
                <a:defRPr/>
              </a:pPr>
              <a:t>21-09-2016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CL"/>
              <a:t>Cochilco-Ministerio de Minería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8CB659-3647-4703-87F0-837772A30A0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5382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542E9F-567D-4F9E-8FCD-57A05CAC1F1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Cochilco-Ministerio de Minería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D25B96-45EE-4616-B0FF-49CBCE702E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2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17412" name="Marcador de pie de página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dirty="0" smtClean="0"/>
              <a:t>Cochilco-</a:t>
            </a:r>
            <a:r>
              <a:rPr lang="en-US" altLang="es-CL" dirty="0" err="1" smtClean="0"/>
              <a:t>Ministerio</a:t>
            </a:r>
            <a:r>
              <a:rPr lang="en-US" altLang="es-CL" smtClean="0"/>
              <a:t> de Minería</a:t>
            </a:r>
          </a:p>
        </p:txBody>
      </p:sp>
      <p:sp>
        <p:nvSpPr>
          <p:cNvPr id="17413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FD5A2-C63B-408B-BF51-4AA04702BDD8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96618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Un 42% de la inversión reestructurada estaba en condición POTENCIAL en</a:t>
            </a:r>
            <a:r>
              <a:rPr lang="es-CL" b="1" baseline="0" dirty="0" smtClean="0"/>
              <a:t> la cartera 2015 y un 29% en condición POSIBLE.</a:t>
            </a:r>
            <a:endParaRPr lang="es-C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5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F0A28-EEAF-4205-B679-958B7571F7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9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2BF30-9D5F-409F-B87F-54AF9816F68D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s-CL" smtClean="0"/>
          </a:p>
        </p:txBody>
      </p:sp>
      <p:sp>
        <p:nvSpPr>
          <p:cNvPr id="2662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166228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Cochilco-Ministerio de Minería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25B96-45EE-4616-B0FF-49CBCE702E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2BF30-9D5F-409F-B87F-54AF9816F68D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s-CL" smtClean="0"/>
          </a:p>
        </p:txBody>
      </p:sp>
      <p:sp>
        <p:nvSpPr>
          <p:cNvPr id="2662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83793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2BF30-9D5F-409F-B87F-54AF9816F68D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s-CL" smtClean="0"/>
          </a:p>
        </p:txBody>
      </p:sp>
      <p:sp>
        <p:nvSpPr>
          <p:cNvPr id="2662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3430484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2BF30-9D5F-409F-B87F-54AF9816F68D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s-CL" smtClean="0"/>
          </a:p>
        </p:txBody>
      </p:sp>
      <p:sp>
        <p:nvSpPr>
          <p:cNvPr id="2662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3056240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2BF30-9D5F-409F-B87F-54AF9816F68D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s-CL" smtClean="0"/>
          </a:p>
        </p:txBody>
      </p:sp>
      <p:sp>
        <p:nvSpPr>
          <p:cNvPr id="2662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070894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5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Cochilco-</a:t>
            </a:r>
            <a:r>
              <a:rPr lang="en-US" dirty="0" err="1" smtClean="0"/>
              <a:t>Ministerio</a:t>
            </a:r>
            <a:r>
              <a:rPr lang="en-US" smtClean="0"/>
              <a:t>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61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Cochilco-</a:t>
            </a:r>
            <a:r>
              <a:rPr lang="en-US" dirty="0" err="1" smtClean="0"/>
              <a:t>Ministerio</a:t>
            </a:r>
            <a:r>
              <a:rPr lang="en-US" smtClean="0"/>
              <a:t>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Cochilco-</a:t>
            </a:r>
            <a:r>
              <a:rPr lang="en-US" dirty="0" err="1" smtClean="0"/>
              <a:t>Ministerio</a:t>
            </a:r>
            <a:r>
              <a:rPr lang="en-US" smtClean="0"/>
              <a:t>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4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17412" name="Marcador de pie de página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dirty="0" smtClean="0"/>
              <a:t>Cochilco-</a:t>
            </a:r>
            <a:r>
              <a:rPr lang="en-US" altLang="es-CL" dirty="0" err="1" smtClean="0"/>
              <a:t>Ministerio</a:t>
            </a:r>
            <a:r>
              <a:rPr lang="en-US" altLang="es-CL" smtClean="0"/>
              <a:t> de Minería</a:t>
            </a:r>
          </a:p>
        </p:txBody>
      </p:sp>
      <p:sp>
        <p:nvSpPr>
          <p:cNvPr id="17413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FD5A2-C63B-408B-BF51-4AA04702BDD8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8585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5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A89B-13EB-4CB6-8D99-51EEA74E2587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s-CL" smtClean="0"/>
          </a:p>
        </p:txBody>
      </p:sp>
      <p:sp>
        <p:nvSpPr>
          <p:cNvPr id="22533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14212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A89B-13EB-4CB6-8D99-51EEA74E2587}" type="slidenum">
              <a:rPr lang="en-US" altLang="es-C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s-CL" smtClean="0"/>
          </a:p>
        </p:txBody>
      </p:sp>
      <p:sp>
        <p:nvSpPr>
          <p:cNvPr id="22533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CL" smtClean="0"/>
              <a:t>Cochilco-Ministerio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364108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Cochilco-Ministerio de Minería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ágenes prediseñadas 11"/>
          <p:cNvSpPr txBox="1">
            <a:spLocks/>
          </p:cNvSpPr>
          <p:nvPr userDrawn="1"/>
        </p:nvSpPr>
        <p:spPr>
          <a:xfrm>
            <a:off x="419100" y="0"/>
            <a:ext cx="2006600" cy="206533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chemeClr val="tx1"/>
                </a:solidFill>
                <a:latin typeface="gobCL"/>
                <a:ea typeface="+mn-ea"/>
                <a:cs typeface="gobC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Logo Gobierno: 160x162px. Ministerio, Subsecretaría, Organismo, etc.:160x145px</a:t>
            </a:r>
          </a:p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" name="5 Imagen" descr="43BF04A7-5988-43CD-B502-E814438F5443@homes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06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6167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idx="14"/>
          </p:nvPr>
        </p:nvSpPr>
        <p:spPr>
          <a:xfrm>
            <a:off x="419100" y="2773679"/>
            <a:ext cx="8318499" cy="1584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idx="15"/>
          </p:nvPr>
        </p:nvSpPr>
        <p:spPr>
          <a:xfrm>
            <a:off x="432433" y="4566919"/>
            <a:ext cx="8289925" cy="170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64068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07963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4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endParaRPr lang="es-ES_tradnl" dirty="0" smtClean="0"/>
          </a:p>
          <a:p>
            <a:pPr lvl="0"/>
            <a:r>
              <a:rPr lang="es-ES_tradnl" dirty="0" smtClean="0"/>
              <a:t>Imagen</a:t>
            </a:r>
          </a:p>
        </p:txBody>
      </p:sp>
      <p:sp>
        <p:nvSpPr>
          <p:cNvPr id="10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3771900"/>
            <a:ext cx="5257800" cy="162560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1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55245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45383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B5731-67E5-4C99-B6A6-34D53CAE47EC}" type="datetimeFigureOut">
              <a:rPr lang="es-CL" smtClean="0"/>
              <a:pPr/>
              <a:t>21-09-2016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4CF5C-FF92-4BED-A591-AE454568918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979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2478-8CB3-4098-9787-AD714093863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225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1A8A-6539-4E46-9263-ADCAE34051D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67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E487-9C29-4E59-86B7-A104A651C41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17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0D94-58CF-4346-8E16-5609C5BA519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481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36E5-E40F-418F-B563-6AB16F28863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771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DFED-DD84-4FD7-A3C0-ABA09B64B9A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8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839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D366-BD97-4DBF-896D-D0130BD0B53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39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E7C0-F649-453C-9352-7C13AFAB2F3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789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2AF4-83D2-4577-A41C-5D783741F1C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06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3563-5F96-4AD3-A70F-B71ADEF9CBC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293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2982-671D-436E-9C59-884BC3B89E0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77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76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CL" sz="2400" smtClean="0">
                <a:solidFill>
                  <a:srgbClr val="BFBFBF"/>
                </a:solidFill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smtClean="0"/>
              <a:t>Haga clic en el icono para agregar una imagen en línea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80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CL" sz="2400" smtClean="0">
                <a:solidFill>
                  <a:srgbClr val="BFBFBF"/>
                </a:solidFill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smtClean="0"/>
              <a:t>Haga clic en el icono para agregar una imagen en línea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510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400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0" y="2773679"/>
            <a:ext cx="833120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5532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2"/>
          <p:cNvSpPr>
            <a:spLocks noGrp="1"/>
          </p:cNvSpPr>
          <p:nvPr>
            <p:ph idx="1"/>
          </p:nvPr>
        </p:nvSpPr>
        <p:spPr>
          <a:xfrm>
            <a:off x="406400" y="2773679"/>
            <a:ext cx="403352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2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idx="14"/>
          </p:nvPr>
        </p:nvSpPr>
        <p:spPr>
          <a:xfrm>
            <a:off x="4704080" y="2773679"/>
            <a:ext cx="403352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24682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0" y="2773679"/>
            <a:ext cx="259080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idx="14"/>
          </p:nvPr>
        </p:nvSpPr>
        <p:spPr>
          <a:xfrm>
            <a:off x="3281680" y="2773679"/>
            <a:ext cx="259080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idx="15"/>
          </p:nvPr>
        </p:nvSpPr>
        <p:spPr>
          <a:xfrm>
            <a:off x="6146800" y="2773679"/>
            <a:ext cx="259080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1064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Complemento-Logo-Gobierno-160x14px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2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5" r:id="rId2"/>
    <p:sldLayoutId id="2147483779" r:id="rId3"/>
    <p:sldLayoutId id="2147483780" r:id="rId4"/>
    <p:sldLayoutId id="2147483781" r:id="rId5"/>
    <p:sldLayoutId id="2147483766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ACDC3-3349-43CA-9F2F-71894AC0F4E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5375" cy="90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2555688" y="5434013"/>
            <a:ext cx="6184900" cy="849312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dirty="0">
                <a:solidFill>
                  <a:schemeClr val="accent1"/>
                </a:solidFill>
                <a:latin typeface="Verdana"/>
              </a:rPr>
              <a:t>Comisión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Chilena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del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Cobre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-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Ministerio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de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Minería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43954" y="2346325"/>
            <a:ext cx="6884894" cy="2811463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accent1"/>
                </a:solidFill>
                <a:latin typeface="Verdana"/>
              </a:rPr>
              <a:t>Inversión Minera en Chile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800" b="1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800" b="1" dirty="0">
                <a:solidFill>
                  <a:schemeClr val="accent1"/>
                </a:solidFill>
                <a:latin typeface="Verdana"/>
              </a:rPr>
              <a:t>Actualización de la cartera inversional 2016 - 2025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chemeClr val="accent1"/>
                </a:solidFill>
                <a:latin typeface="Verdana"/>
              </a:rPr>
              <a:t>Septiembre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343610"/>
              </p:ext>
            </p:extLst>
          </p:nvPr>
        </p:nvGraphicFramePr>
        <p:xfrm>
          <a:off x="406401" y="1128585"/>
          <a:ext cx="8024906" cy="509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PROBABILIDAD DE MATERIALIZACIÓN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3332675" y="3269860"/>
            <a:ext cx="247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MMUS$ 49.208</a:t>
            </a:r>
            <a:br>
              <a:rPr lang="es-CL" sz="2800" b="1" dirty="0" smtClean="0"/>
            </a:br>
            <a:r>
              <a:rPr lang="es-CL" sz="2800" b="1" dirty="0" smtClean="0"/>
              <a:t>37 proyectos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2716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87896"/>
              </p:ext>
            </p:extLst>
          </p:nvPr>
        </p:nvGraphicFramePr>
        <p:xfrm>
          <a:off x="406400" y="965937"/>
          <a:ext cx="8237728" cy="55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INVERSIÓN REGIONAL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3423760" y="3301033"/>
            <a:ext cx="247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MMUS$ 49.208</a:t>
            </a:r>
            <a:br>
              <a:rPr lang="es-CL" sz="2800" b="1" dirty="0" smtClean="0"/>
            </a:br>
            <a:r>
              <a:rPr lang="es-CL" sz="2800" b="1" dirty="0" smtClean="0"/>
              <a:t>37 proyectos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32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43456"/>
            <a:ext cx="9144000" cy="28285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847088" y="2774409"/>
            <a:ext cx="7095744" cy="547141"/>
          </a:xfrm>
        </p:spPr>
        <p:txBody>
          <a:bodyPr/>
          <a:lstStyle/>
          <a:p>
            <a:r>
              <a:rPr lang="es-CL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COMPARACIÓN CARTERAS INVERSIONALES 2015 Y 2016</a:t>
            </a:r>
          </a:p>
          <a:p>
            <a:r>
              <a:rPr lang="es-CL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s-CL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6400" y="6395061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Chilena del Cobre 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2"/>
          </p:nvPr>
        </p:nvSpPr>
        <p:spPr>
          <a:xfrm>
            <a:off x="563880" y="2760991"/>
            <a:ext cx="2164080" cy="74758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03</a:t>
            </a:r>
            <a:endParaRPr lang="en-US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645920" y="2774409"/>
            <a:ext cx="0" cy="85880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CAMBIOS EN LA CARTERA DE PROYECTOS</a:t>
            </a:r>
            <a:endParaRPr lang="es-CL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77946"/>
              </p:ext>
            </p:extLst>
          </p:nvPr>
        </p:nvGraphicFramePr>
        <p:xfrm>
          <a:off x="166651" y="996700"/>
          <a:ext cx="8682595" cy="533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1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INICIATIVAS REESTRUCTURADAS MAYO 2016</a:t>
            </a:r>
            <a:endParaRPr lang="es-CL" dirty="0"/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312928" y="1295772"/>
            <a:ext cx="8331200" cy="48212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Salida </a:t>
            </a:r>
            <a:r>
              <a:rPr lang="es-MX" sz="1600" dirty="0"/>
              <a:t>del proyecto </a:t>
            </a:r>
            <a:r>
              <a:rPr lang="es-MX" sz="1600" b="1" dirty="0"/>
              <a:t>Nueva Andina </a:t>
            </a:r>
            <a:r>
              <a:rPr lang="es-MX" sz="1600" dirty="0"/>
              <a:t>de </a:t>
            </a:r>
            <a:r>
              <a:rPr lang="es-MX" sz="1600" dirty="0" smtClean="0"/>
              <a:t>Codelco (</a:t>
            </a:r>
            <a:r>
              <a:rPr lang="es-MX" sz="1600" b="1" dirty="0" smtClean="0"/>
              <a:t>MMUS$ 6.524</a:t>
            </a:r>
            <a:r>
              <a:rPr lang="es-MX" sz="1600" dirty="0" smtClean="0"/>
              <a:t>), </a:t>
            </a:r>
            <a:r>
              <a:rPr lang="es-MX" sz="1600" dirty="0"/>
              <a:t>debido a reestructuración del mismo, informado </a:t>
            </a:r>
            <a:r>
              <a:rPr lang="es-MX" sz="1600" dirty="0" smtClean="0"/>
              <a:t>por CODELCO a </a:t>
            </a:r>
            <a:r>
              <a:rPr lang="es-MX" sz="1600" dirty="0"/>
              <a:t>principios de septiembre de </a:t>
            </a:r>
            <a:r>
              <a:rPr lang="es-MX" sz="1600" dirty="0" smtClean="0"/>
              <a:t>2015, ingresando una alternativa reducida denominada </a:t>
            </a:r>
            <a:r>
              <a:rPr lang="es-MX" sz="1600" b="1" dirty="0" smtClean="0"/>
              <a:t>Expansión Andina</a:t>
            </a:r>
            <a:r>
              <a:rPr lang="es-MX" sz="1600" dirty="0" smtClean="0"/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Reducción </a:t>
            </a:r>
            <a:r>
              <a:rPr lang="es-MX" sz="1600" dirty="0"/>
              <a:t>de la producción de la operación El Abra en un 40%, lo que además afecta la concreción del proyecto </a:t>
            </a:r>
            <a:r>
              <a:rPr lang="es-MX" sz="1600" b="1" dirty="0"/>
              <a:t>El Abra </a:t>
            </a:r>
            <a:r>
              <a:rPr lang="es-MX" sz="1600" b="1" dirty="0" err="1"/>
              <a:t>Mill</a:t>
            </a:r>
            <a:r>
              <a:rPr lang="es-MX" sz="1600" dirty="0"/>
              <a:t> </a:t>
            </a:r>
            <a:r>
              <a:rPr lang="es-MX" sz="1600" dirty="0" smtClean="0"/>
              <a:t>(</a:t>
            </a:r>
            <a:r>
              <a:rPr lang="es-MX" sz="1600" b="1" dirty="0" smtClean="0"/>
              <a:t>MMUS$ 5.000</a:t>
            </a:r>
            <a:r>
              <a:rPr lang="es-MX" sz="1600" dirty="0" smtClean="0"/>
              <a:t>) en </a:t>
            </a:r>
            <a:r>
              <a:rPr lang="es-MX" sz="1600" dirty="0"/>
              <a:t>los plazos estimados en el informe de agosto de 2015, saliendo este último de la cartera </a:t>
            </a:r>
            <a:r>
              <a:rPr lang="es-MX" sz="1600" dirty="0" smtClean="0"/>
              <a:t>inversional.</a:t>
            </a:r>
          </a:p>
        </p:txBody>
      </p:sp>
    </p:spTree>
    <p:extLst>
      <p:ext uri="{BB962C8B-B14F-4D97-AF65-F5344CB8AC3E}">
        <p14:creationId xmlns:p14="http://schemas.microsoft.com/office/powerpoint/2010/main" val="17947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312928" y="1202226"/>
            <a:ext cx="8331200" cy="491478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/>
              <a:t>Salida del proyecto </a:t>
            </a:r>
            <a:r>
              <a:rPr lang="es-MX" sz="1600" b="1" dirty="0"/>
              <a:t>Relincho </a:t>
            </a:r>
            <a:r>
              <a:rPr lang="es-MX" sz="1600" dirty="0"/>
              <a:t>(</a:t>
            </a:r>
            <a:r>
              <a:rPr lang="es-MX" sz="1600" b="1" dirty="0"/>
              <a:t>MMUS$4.500</a:t>
            </a:r>
            <a:r>
              <a:rPr lang="es-MX" sz="1600" dirty="0"/>
              <a:t>), de Teck Resources, luego de informarse la “fusión” con el proyecto El Morro de </a:t>
            </a:r>
            <a:r>
              <a:rPr lang="es-MX" sz="1600" dirty="0" err="1"/>
              <a:t>Goldcorp</a:t>
            </a:r>
            <a:r>
              <a:rPr lang="es-MX" sz="1600" dirty="0"/>
              <a:t> (ya sacado de la cartera anteriormente), formando una nueva iniciativa denominada Nueva Unión. Este último proyecto no se considera ya que aún no inicia estudios de Prefactibilidad.</a:t>
            </a:r>
            <a:endParaRPr lang="es-CL" altLang="es-CL" sz="1600" dirty="0">
              <a:solidFill>
                <a:srgbClr val="7F7F7F"/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Debido a una reorganización de las inversiones de SQM, el proyecto </a:t>
            </a:r>
            <a:r>
              <a:rPr lang="es-MX" sz="1600" b="1" dirty="0" smtClean="0"/>
              <a:t>Ampliación Pampa Blanca </a:t>
            </a:r>
            <a:r>
              <a:rPr lang="es-MX" sz="1600" dirty="0" smtClean="0"/>
              <a:t>(</a:t>
            </a:r>
            <a:r>
              <a:rPr lang="es-MX" sz="1600" b="1" dirty="0" smtClean="0"/>
              <a:t>MMUS$ 665</a:t>
            </a:r>
            <a:r>
              <a:rPr lang="es-MX" sz="1600" dirty="0" smtClean="0"/>
              <a:t>) se paraliza hasta nueva fecha.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Barrick, luego de los sucesivos problemas sufridos por </a:t>
            </a:r>
            <a:r>
              <a:rPr lang="es-MX" sz="1600" b="1" dirty="0" smtClean="0"/>
              <a:t>Pascua Lama </a:t>
            </a:r>
            <a:r>
              <a:rPr lang="es-MX" sz="1600" dirty="0" smtClean="0"/>
              <a:t>(</a:t>
            </a:r>
            <a:r>
              <a:rPr lang="es-MX" sz="1600" b="1" dirty="0" smtClean="0"/>
              <a:t>MMUS$ 4.250</a:t>
            </a:r>
            <a:r>
              <a:rPr lang="es-MX" sz="1600" dirty="0" smtClean="0"/>
              <a:t>), tanto con las comunidades como con la autoridad ambiental, decide paralizar indefinidamente su proyecto y reestructurarlo, con el fin de hacerlo viable en el mediano plazo.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INICIATIVAS REESTRUCTURADAS MAYO 2016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23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INICIATIVAS REESTRUCTURADAS AGOSTO 2016</a:t>
            </a:r>
            <a:endParaRPr lang="es-CL" dirty="0"/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312928" y="1202226"/>
            <a:ext cx="8331200" cy="491478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Salida </a:t>
            </a:r>
            <a:r>
              <a:rPr lang="es-MX" sz="1600" dirty="0"/>
              <a:t>del proyecto </a:t>
            </a:r>
            <a:r>
              <a:rPr lang="es-MX" sz="1600" b="1" dirty="0" smtClean="0"/>
              <a:t>Sierra Gorda Expansión 220 Ktpd </a:t>
            </a:r>
            <a:r>
              <a:rPr lang="es-MX" sz="1600" dirty="0"/>
              <a:t>de </a:t>
            </a:r>
            <a:r>
              <a:rPr lang="es-MX" sz="1600" dirty="0" smtClean="0"/>
              <a:t>KGHM (</a:t>
            </a:r>
            <a:r>
              <a:rPr lang="es-MX" sz="1600" b="1" dirty="0" smtClean="0"/>
              <a:t>MMUS$ 1.500</a:t>
            </a:r>
            <a:r>
              <a:rPr lang="es-MX" sz="1600" dirty="0" smtClean="0"/>
              <a:t>), </a:t>
            </a:r>
            <a:r>
              <a:rPr lang="es-MX" sz="1600" dirty="0"/>
              <a:t>debido a </a:t>
            </a:r>
            <a:r>
              <a:rPr lang="es-MX" sz="1600" dirty="0" smtClean="0"/>
              <a:t>problemas de mercado y dificultadas en el </a:t>
            </a:r>
            <a:r>
              <a:rPr lang="es-MX" sz="1600" i="1" dirty="0" err="1" smtClean="0"/>
              <a:t>ramp</a:t>
            </a:r>
            <a:r>
              <a:rPr lang="es-MX" sz="1600" i="1" dirty="0" smtClean="0"/>
              <a:t> up </a:t>
            </a:r>
            <a:r>
              <a:rPr lang="es-MX" sz="1600" dirty="0" smtClean="0"/>
              <a:t>de la operación de Sierra Gorda.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Cía. Minera del Pacifico, filial de CAP y propietaria del proyecto </a:t>
            </a:r>
            <a:r>
              <a:rPr lang="es-MX" sz="1600" b="1" dirty="0" smtClean="0"/>
              <a:t>Romeral Fase V</a:t>
            </a:r>
            <a:r>
              <a:rPr lang="es-MX" sz="1600" dirty="0" smtClean="0"/>
              <a:t> (</a:t>
            </a:r>
            <a:r>
              <a:rPr lang="es-MX" sz="1600" b="1" dirty="0" smtClean="0"/>
              <a:t>MMUS$ 198</a:t>
            </a:r>
            <a:r>
              <a:rPr lang="es-MX" sz="1600" dirty="0" smtClean="0"/>
              <a:t>) decide paralizar el proyecto de forma indefinida, debido a las problemáticas de mercado que ha sufrido el hierro en los últimos años. Decisión similar toman los inversionistas chinos de Minera San Fierro, propiedad </a:t>
            </a:r>
            <a:r>
              <a:rPr lang="es-MX" sz="1600" dirty="0"/>
              <a:t>de Hebei </a:t>
            </a:r>
            <a:r>
              <a:rPr lang="es-MX" sz="1600" dirty="0" err="1"/>
              <a:t>Wenfeng</a:t>
            </a:r>
            <a:r>
              <a:rPr lang="es-MX" sz="1600" dirty="0"/>
              <a:t> Industrial </a:t>
            </a:r>
            <a:r>
              <a:rPr lang="es-MX" sz="1600" dirty="0" err="1" smtClean="0"/>
              <a:t>Group</a:t>
            </a:r>
            <a:r>
              <a:rPr lang="es-MX" sz="1600" dirty="0" smtClean="0"/>
              <a:t>, paralizando la iniciativa </a:t>
            </a:r>
            <a:r>
              <a:rPr lang="es-MX" sz="1600" b="1" dirty="0" smtClean="0"/>
              <a:t>Oso Negro </a:t>
            </a:r>
            <a:r>
              <a:rPr lang="es-MX" sz="1600" dirty="0" smtClean="0"/>
              <a:t>(</a:t>
            </a:r>
            <a:r>
              <a:rPr lang="es-MX" sz="1600" b="1" dirty="0" smtClean="0"/>
              <a:t>MMUS$ 90</a:t>
            </a:r>
            <a:r>
              <a:rPr lang="es-MX" sz="1600" dirty="0" smtClean="0"/>
              <a:t>).</a:t>
            </a:r>
            <a:endParaRPr lang="es-CL" altLang="es-CL" dirty="0" smtClean="0">
              <a:solidFill>
                <a:srgbClr val="7F7F7F"/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671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4613"/>
            <a:ext cx="2319338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7107" name="CuadroTexto 3"/>
          <p:cNvSpPr txBox="1">
            <a:spLocks noChangeArrowheads="1"/>
          </p:cNvSpPr>
          <p:nvPr/>
        </p:nvSpPr>
        <p:spPr bwMode="auto">
          <a:xfrm>
            <a:off x="144463" y="6219825"/>
            <a:ext cx="3455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1550"/>
            <a:ext cx="78105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6900" y="784225"/>
            <a:ext cx="427038" cy="40005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7110" name="Content Placeholder 13"/>
          <p:cNvSpPr>
            <a:spLocks noGrp="1"/>
          </p:cNvSpPr>
          <p:nvPr>
            <p:ph sz="quarter" idx="12"/>
          </p:nvPr>
        </p:nvSpPr>
        <p:spPr bwMode="auto">
          <a:xfrm>
            <a:off x="406400" y="509588"/>
            <a:ext cx="8331200" cy="61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CL" altLang="es-CL" smtClean="0">
                <a:latin typeface="Verdana" panose="020B0604030504040204" pitchFamily="34" charset="0"/>
              </a:rPr>
              <a:t>ENTRAN EN OPERACIÓN / NUEVOS EN LA CARTERA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44463" y="1817335"/>
          <a:ext cx="8878887" cy="3745072"/>
        </p:xfrm>
        <a:graphic>
          <a:graphicData uri="http://schemas.openxmlformats.org/drawingml/2006/table">
            <a:tbl>
              <a:tblPr/>
              <a:tblGrid>
                <a:gridCol w="2804793"/>
                <a:gridCol w="1467487"/>
                <a:gridCol w="816586"/>
                <a:gridCol w="710075"/>
                <a:gridCol w="985228"/>
                <a:gridCol w="1136118"/>
                <a:gridCol w="958600"/>
              </a:tblGrid>
              <a:tr h="6916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PROPIETARIO / OPERADOR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PUESTA EN MARCHA CARTERA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CONDICIÓN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INVERSIÓN  (MMUS$)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 FINAL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0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QUE  ENTRARON  EN  OPERACIÓN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Antucoya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Escondida OGP 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BHP Billiton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Central Expansión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Amerigo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Resources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0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NUEVOS  QUE  SE  INCORPORAN  A  LA  CARTERA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INCORPORADOS</a:t>
                      </a:r>
                      <a:r>
                        <a:rPr lang="es-C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MAYO 2016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Orcoma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Ind.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Ampliación Molynor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Molymet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Molibdeno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INCORPORADOS</a:t>
                      </a:r>
                      <a:r>
                        <a:rPr lang="es-C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AGOSTO 2016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Extensión Los Colorados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BHP Billiton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Ampliación Marginal Los Pelambres Fase 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Mantoverde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Mantos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Expansión Andina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98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AJUSTES INVERSIONALES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36839"/>
              </p:ext>
            </p:extLst>
          </p:nvPr>
        </p:nvGraphicFramePr>
        <p:xfrm>
          <a:off x="144824" y="1279181"/>
          <a:ext cx="8878153" cy="5161008"/>
        </p:xfrm>
        <a:graphic>
          <a:graphicData uri="http://schemas.openxmlformats.org/drawingml/2006/table">
            <a:tbl>
              <a:tblPr/>
              <a:tblGrid>
                <a:gridCol w="2100835"/>
                <a:gridCol w="1028119"/>
                <a:gridCol w="903111"/>
                <a:gridCol w="711200"/>
                <a:gridCol w="880533"/>
                <a:gridCol w="869245"/>
                <a:gridCol w="1309511"/>
                <a:gridCol w="1075599"/>
              </a:tblGrid>
              <a:tr h="6365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PROPIETARIO / OPERADOR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PUESTA EN MARCHA CARTERA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CONDICIÓN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INVERSIÓN  (MMUS$)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DIFERENCIA </a:t>
                      </a:r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INVERSIONAL CON RESPECTO A 2015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 FINAL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75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AJUSTES INVERSIONALES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CHUQUICAMATA SUBTERRÁNEA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+1.146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TRASPASO MINA-PLANTA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Valparaíso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AMPLIACIÓN MARGINAL LOS PELAMBRES FASE 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Coquimbo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Cía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Minera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Arbiodo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Min.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 Chili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Atacama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SULFUROS RT FASE 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Antofagasta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-1.844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ESPERANZA - ARQUEROS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Kingsgate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Consolidate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Ltd.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Atacama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Oro y otros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QUEBRADA BLANCA HIPÓGENO </a:t>
                      </a:r>
                      <a:r>
                        <a:rPr lang="es-CL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(e)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Teck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Tarapacá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RAJO INCA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Atacama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NIVEL MINA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O'Higgins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 INVERSIONES  DE  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CODELCO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2016 - 2020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 / 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Mixto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1815" y="6148388"/>
            <a:ext cx="83423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ヒラギノ角ゴ Pro W3" pitchFamily="-65" charset="-128"/>
              </a:rPr>
              <a:t>Fuente: COCHILCO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ヒラギノ角ゴ Pro W3" pitchFamily="-65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COMPARACIÓN PORCENTUAL SEGÚN SECTOR MINERO</a:t>
            </a:r>
            <a:endParaRPr lang="es-CL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603828"/>
              </p:ext>
            </p:extLst>
          </p:nvPr>
        </p:nvGraphicFramePr>
        <p:xfrm>
          <a:off x="301815" y="1291717"/>
          <a:ext cx="8218730" cy="504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6615531" y="2708920"/>
            <a:ext cx="1620000" cy="352807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Rectángulo"/>
          <p:cNvSpPr/>
          <p:nvPr/>
        </p:nvSpPr>
        <p:spPr>
          <a:xfrm>
            <a:off x="4806657" y="2708920"/>
            <a:ext cx="1620000" cy="352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22 Rectángulo"/>
          <p:cNvSpPr/>
          <p:nvPr/>
        </p:nvSpPr>
        <p:spPr>
          <a:xfrm>
            <a:off x="1168253" y="2708920"/>
            <a:ext cx="1620000" cy="3528072"/>
          </a:xfrm>
          <a:prstGeom prst="rect">
            <a:avLst/>
          </a:prstGeom>
          <a:solidFill>
            <a:srgbClr val="DB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997783" y="2708920"/>
            <a:ext cx="1620000" cy="352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6 Conector recto"/>
          <p:cNvCxnSpPr/>
          <p:nvPr/>
        </p:nvCxnSpPr>
        <p:spPr>
          <a:xfrm>
            <a:off x="6615531" y="2492896"/>
            <a:ext cx="16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997783" y="2492896"/>
            <a:ext cx="162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806657" y="2492896"/>
            <a:ext cx="1620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069791" y="1700808"/>
            <a:ext cx="792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 smtClean="0">
                <a:solidFill>
                  <a:schemeClr val="accent1"/>
                </a:solidFill>
                <a:latin typeface="Arial Narrow" pitchFamily="34" charset="0"/>
                <a:ea typeface="MS PMincho" pitchFamily="18" charset="-128"/>
              </a:rPr>
              <a:t>02</a:t>
            </a:r>
            <a:endParaRPr lang="es-CL" sz="5000" b="1" dirty="0">
              <a:solidFill>
                <a:schemeClr val="accent1"/>
              </a:solidFill>
              <a:latin typeface="Arial Narrow" pitchFamily="34" charset="0"/>
              <a:ea typeface="MS PMincho" pitchFamily="18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15531" y="1700808"/>
            <a:ext cx="792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 smtClean="0">
                <a:solidFill>
                  <a:schemeClr val="accent5"/>
                </a:solidFill>
                <a:latin typeface="Arial Narrow" pitchFamily="34" charset="0"/>
              </a:rPr>
              <a:t>04</a:t>
            </a:r>
            <a:endParaRPr lang="es-CL" sz="5000" b="1" dirty="0">
              <a:solidFill>
                <a:schemeClr val="accent5"/>
              </a:solidFill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06657" y="1700808"/>
            <a:ext cx="792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03</a:t>
            </a:r>
            <a:endParaRPr lang="es-CL" sz="5000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17 CuadroTexto"/>
          <p:cNvSpPr txBox="1"/>
          <p:nvPr/>
        </p:nvSpPr>
        <p:spPr>
          <a:xfrm>
            <a:off x="1119831" y="2915245"/>
            <a:ext cx="169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Consideraciones iniciales</a:t>
            </a:r>
          </a:p>
          <a:p>
            <a:endParaRPr lang="es-CL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17 CuadroTexto"/>
          <p:cNvSpPr txBox="1"/>
          <p:nvPr/>
        </p:nvSpPr>
        <p:spPr>
          <a:xfrm>
            <a:off x="3055381" y="291524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Estado actual de la cartera inversional</a:t>
            </a:r>
          </a:p>
          <a:p>
            <a:endParaRPr lang="es-CL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12 CuadroTexto"/>
          <p:cNvSpPr txBox="1"/>
          <p:nvPr/>
        </p:nvSpPr>
        <p:spPr>
          <a:xfrm>
            <a:off x="1243133" y="1700808"/>
            <a:ext cx="792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 smtClean="0">
                <a:solidFill>
                  <a:srgbClr val="C00000"/>
                </a:solidFill>
                <a:latin typeface="Arial Narrow" pitchFamily="34" charset="0"/>
                <a:ea typeface="MS PMincho" pitchFamily="18" charset="-128"/>
              </a:rPr>
              <a:t>01</a:t>
            </a:r>
            <a:endParaRPr lang="es-CL" sz="5000" b="1" dirty="0">
              <a:solidFill>
                <a:srgbClr val="C00000"/>
              </a:solidFill>
              <a:latin typeface="Arial Narrow" pitchFamily="34" charset="0"/>
              <a:ea typeface="MS PMincho" pitchFamily="18" charset="-128"/>
            </a:endParaRPr>
          </a:p>
        </p:txBody>
      </p:sp>
      <p:cxnSp>
        <p:nvCxnSpPr>
          <p:cNvPr id="38" name="9 Conector recto"/>
          <p:cNvCxnSpPr/>
          <p:nvPr/>
        </p:nvCxnSpPr>
        <p:spPr>
          <a:xfrm>
            <a:off x="1150337" y="2492896"/>
            <a:ext cx="162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7 CuadroTexto"/>
          <p:cNvSpPr txBox="1"/>
          <p:nvPr/>
        </p:nvSpPr>
        <p:spPr>
          <a:xfrm>
            <a:off x="4864914" y="2899682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Comparación carteras inversionales 2015 y 2016</a:t>
            </a:r>
            <a:endParaRPr lang="es-CL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1" name="17 CuadroTexto"/>
          <p:cNvSpPr txBox="1"/>
          <p:nvPr/>
        </p:nvSpPr>
        <p:spPr>
          <a:xfrm>
            <a:off x="6651403" y="293917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Comentarios finales</a:t>
            </a:r>
          </a:p>
          <a:p>
            <a:endParaRPr lang="es-CL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406400" y="999209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8217408" y="811346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ontent Placeholder 13"/>
          <p:cNvSpPr txBox="1">
            <a:spLocks/>
          </p:cNvSpPr>
          <p:nvPr/>
        </p:nvSpPr>
        <p:spPr>
          <a:xfrm>
            <a:off x="406400" y="535913"/>
            <a:ext cx="8331200" cy="6195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s-CL" sz="2000" b="1" dirty="0" smtClean="0">
                <a:solidFill>
                  <a:schemeClr val="accent1"/>
                </a:solidFill>
                <a:latin typeface="Verdana"/>
              </a:rPr>
              <a:t>TABLA DE CONTENIDOS</a:t>
            </a:r>
            <a:endParaRPr lang="es-CL" sz="2000" b="1" dirty="0">
              <a:solidFill>
                <a:schemeClr val="accent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1815" y="6148388"/>
            <a:ext cx="83423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ヒラギノ角ゴ Pro W3" pitchFamily="-65" charset="-128"/>
              </a:rPr>
              <a:t>Fuente: COCHILCO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ヒラギノ角ゴ Pro W3" pitchFamily="-65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COMPARACIÓN </a:t>
            </a:r>
            <a:r>
              <a:rPr lang="es-CL" dirty="0"/>
              <a:t>PORCENTUAL SEGÚN </a:t>
            </a:r>
            <a:r>
              <a:rPr lang="es-CL" dirty="0" smtClean="0"/>
              <a:t>TIPO DE EMPRESA</a:t>
            </a:r>
            <a:endParaRPr lang="es-CL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953646"/>
              </p:ext>
            </p:extLst>
          </p:nvPr>
        </p:nvGraphicFramePr>
        <p:xfrm>
          <a:off x="0" y="1116992"/>
          <a:ext cx="9223022" cy="516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0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1815" y="6148388"/>
            <a:ext cx="83423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ヒラギノ角ゴ Pro W3" pitchFamily="-65" charset="-128"/>
              </a:rPr>
              <a:t>Fuente: COCHILCO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ヒラギノ角ゴ Pro W3" pitchFamily="-65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352750"/>
            <a:ext cx="8331200" cy="619565"/>
          </a:xfrm>
        </p:spPr>
        <p:txBody>
          <a:bodyPr/>
          <a:lstStyle/>
          <a:p>
            <a:r>
              <a:rPr lang="es-CL" dirty="0" smtClean="0"/>
              <a:t>COMPARACIÓN </a:t>
            </a:r>
            <a:r>
              <a:rPr lang="es-CL" dirty="0"/>
              <a:t>PORCENTUAL SEGÚN </a:t>
            </a:r>
            <a:r>
              <a:rPr lang="es-CL" dirty="0" smtClean="0"/>
              <a:t>CONDICIONALIDAD</a:t>
            </a:r>
            <a:endParaRPr lang="es-CL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966755"/>
              </p:ext>
            </p:extLst>
          </p:nvPr>
        </p:nvGraphicFramePr>
        <p:xfrm>
          <a:off x="0" y="996699"/>
          <a:ext cx="9144000" cy="552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68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1815" y="6148388"/>
            <a:ext cx="83423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ヒラギノ角ゴ Pro W3" pitchFamily="-65" charset="-128"/>
              </a:rPr>
              <a:t>Fuente: COCHILCO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ヒラギノ角ゴ Pro W3" pitchFamily="-65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2"/>
          </p:nvPr>
        </p:nvSpPr>
        <p:spPr>
          <a:xfrm>
            <a:off x="406399" y="315930"/>
            <a:ext cx="8603129" cy="619565"/>
          </a:xfrm>
        </p:spPr>
        <p:txBody>
          <a:bodyPr/>
          <a:lstStyle/>
          <a:p>
            <a:r>
              <a:rPr lang="es-CL" dirty="0" smtClean="0"/>
              <a:t>COMPARACIÓN </a:t>
            </a:r>
            <a:r>
              <a:rPr lang="es-CL" dirty="0"/>
              <a:t>PORCENTUAL SEGÚN </a:t>
            </a:r>
            <a:r>
              <a:rPr lang="es-CL" dirty="0" smtClean="0"/>
              <a:t>PROBABILIDAD DE MATERIALIZACIÓN</a:t>
            </a:r>
            <a:endParaRPr lang="es-CL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3129"/>
              </p:ext>
            </p:extLst>
          </p:nvPr>
        </p:nvGraphicFramePr>
        <p:xfrm>
          <a:off x="0" y="996699"/>
          <a:ext cx="9144000" cy="515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2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21166"/>
              </p:ext>
            </p:extLst>
          </p:nvPr>
        </p:nvGraphicFramePr>
        <p:xfrm>
          <a:off x="-72736" y="996699"/>
          <a:ext cx="9216736" cy="548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01815" y="6148388"/>
            <a:ext cx="83423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ヒラギノ角ゴ Pro W3" pitchFamily="-65" charset="-128"/>
              </a:rPr>
              <a:t>Fuente: COCHILCO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ヒラギノ角ゴ Pro W3" pitchFamily="-65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2"/>
          </p:nvPr>
        </p:nvSpPr>
        <p:spPr>
          <a:xfrm>
            <a:off x="406399" y="315930"/>
            <a:ext cx="8603129" cy="619565"/>
          </a:xfrm>
        </p:spPr>
        <p:txBody>
          <a:bodyPr/>
          <a:lstStyle/>
          <a:p>
            <a:r>
              <a:rPr lang="es-CL" dirty="0" smtClean="0"/>
              <a:t>COMPARACIÓN PORCENTUAL DE LA INVERSIÓN REGIONAL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87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43456"/>
            <a:ext cx="9144000" cy="28285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853184" y="2877312"/>
            <a:ext cx="7095744" cy="644676"/>
          </a:xfrm>
        </p:spPr>
        <p:txBody>
          <a:bodyPr/>
          <a:lstStyle/>
          <a:p>
            <a:r>
              <a:rPr lang="es-CL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COMENTARIOS FINALES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6400" y="6395061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Chilena del Cobre 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2"/>
          </p:nvPr>
        </p:nvSpPr>
        <p:spPr>
          <a:xfrm>
            <a:off x="563880" y="2760991"/>
            <a:ext cx="2164080" cy="74758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04</a:t>
            </a:r>
            <a:endParaRPr lang="en-US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645920" y="2774409"/>
            <a:ext cx="0" cy="85880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783" y="1135158"/>
            <a:ext cx="830934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La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situación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actual de los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precios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de commodities ha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provocado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la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salida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de 8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iniciativas, las cuales buscan reestructurarse en el mediano plazo. Asimismo salen 3 iniciativas que entran en operación e ingresan 6 nuevos proyectos a la cartera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. En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resumen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,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las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iniciativas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pasan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de 42 en la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cartera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de </a:t>
            </a:r>
            <a:r>
              <a:rPr lang="en-US" sz="2000" dirty="0" err="1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a</a:t>
            </a:r>
            <a:r>
              <a:rPr lang="en-US" sz="2000" dirty="0" err="1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gosto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2015 a 37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registrados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actualmente</a:t>
            </a:r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.</a:t>
            </a:r>
            <a:endParaRPr lang="es-CL" sz="2000" dirty="0" smtClean="0">
              <a:solidFill>
                <a:srgbClr val="7F7F7F"/>
              </a:solidFill>
              <a:latin typeface="Arial"/>
              <a:cs typeface="Arial"/>
              <a:sym typeface="Verdana Bold" pitchFamily="-107" charset="0"/>
            </a:endParaRPr>
          </a:p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El grupo de proyectos en condición </a:t>
            </a:r>
            <a:r>
              <a:rPr lang="es-CL" sz="2000" b="1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base y probable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, </a:t>
            </a:r>
            <a:r>
              <a:rPr lang="es-CL" sz="2000" u="sng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aquellos con mayor probabilidad de materializarse en los tiempos esperados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, pasa de 24 iniciativas avaluadas en US$ 31.345 millones a un total de </a:t>
            </a:r>
            <a:r>
              <a:rPr lang="es-CL" sz="2000" b="1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20 proyectos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que alcanzan los </a:t>
            </a:r>
            <a:r>
              <a:rPr lang="es-CL" sz="2000" b="1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US$ 20.197 millones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(- 11.148 millones de dólares).</a:t>
            </a:r>
            <a:endParaRPr lang="es-CL" sz="2000" dirty="0">
              <a:solidFill>
                <a:srgbClr val="7F7F7F"/>
              </a:solidFill>
              <a:latin typeface="Arial"/>
              <a:cs typeface="Arial"/>
              <a:sym typeface="Verdana Bold" pitchFamily="-107" charset="0"/>
            </a:endParaRPr>
          </a:p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Asimismo, el grupo de proyectos en condición </a:t>
            </a:r>
            <a:r>
              <a:rPr lang="es-CL" sz="2000" b="1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posible y potencial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, </a:t>
            </a:r>
            <a:r>
              <a:rPr lang="es-CL" sz="2000" u="sng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es decir aquellos con menor probabilidad de materializarse en los tiempos contemplados por sus propietarios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, pasan de  18 proyectos por US$ 45.945 millones a </a:t>
            </a:r>
            <a:r>
              <a:rPr lang="es-CL" sz="2000" b="1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17 iniciativas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avaluadas en </a:t>
            </a:r>
            <a:r>
              <a:rPr lang="es-CL" sz="2000" b="1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US$ 29.011 millones </a:t>
            </a:r>
            <a:r>
              <a:rPr lang="es-CL" sz="20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(- 16.934 millones de dólares). </a:t>
            </a: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COMENTARIOS FINALES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67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094" y="1297492"/>
            <a:ext cx="8309345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16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CODELCO ajusta su potencial inversional en US$ 7.012 millones, al verse afectado por la salida de Andina 244, con una disminución en su cartera inversional de – 6.524 millones de dólares. Asimismo se añade una alternativa a Andina 244, llamada Expansión Andina  de US$ 2.513 millones que permite un ajuste a su cartera inversional.</a:t>
            </a:r>
          </a:p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16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En el caso del portafolio inversional de la Minería Privada del cobre, esta disminuye en 16.288 millones de dólares, en parte por la puesta en marcha de tres proyectos (US$ 6.251 millones).</a:t>
            </a:r>
          </a:p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16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Para los otros tipos de minería, el ajuste es de alrededor de US$ 4.781 millones menos que la cartera 2015.</a:t>
            </a:r>
          </a:p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16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Cabe destacar que CODELCO es el actor principal en la inversión minera del país, con un 44% de la inversión total en minería.</a:t>
            </a:r>
          </a:p>
          <a:p>
            <a:pPr marL="609600" indent="-609600" algn="just">
              <a:spcBef>
                <a:spcPct val="5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L" sz="16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Con respecto a la inversión regional, se observa que la región de Antofagasta, pese a su fuerte caída </a:t>
            </a:r>
            <a:r>
              <a:rPr lang="es-CL" sz="1600" dirty="0" err="1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inversional</a:t>
            </a:r>
            <a:r>
              <a:rPr lang="es-CL" sz="1600" dirty="0" smtClean="0">
                <a:solidFill>
                  <a:srgbClr val="7F7F7F"/>
                </a:solidFill>
                <a:latin typeface="Arial"/>
                <a:cs typeface="Arial"/>
                <a:sym typeface="Verdana Bold" pitchFamily="-107" charset="0"/>
              </a:rPr>
              <a:t> con respecto a lo catastrado en 2015, mantiene su liderazgo frente al resto del país. Asimismo, las regiones de Tarapacá y Coquimbo mantienen sus volúmenes inversionales, potenciados exclusivamente por la inversión privada.</a:t>
            </a: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COMENTARIOS FINALES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63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COMENTARIOS FINALES</a:t>
            </a:r>
            <a:endParaRPr lang="es-CL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215"/>
              </p:ext>
            </p:extLst>
          </p:nvPr>
        </p:nvGraphicFramePr>
        <p:xfrm>
          <a:off x="295834" y="1184561"/>
          <a:ext cx="8441766" cy="525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6089" y="6588739"/>
            <a:ext cx="3883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900" b="1" dirty="0" smtClean="0">
                <a:latin typeface="Verdana" pitchFamily="34" charset="0"/>
                <a:ea typeface="ヒラギノ角ゴ Pro W3" pitchFamily="-65" charset="-128"/>
              </a:rPr>
              <a:t>(*) Plantas metalúrgicas consideradas desde 2014</a:t>
            </a:r>
            <a:endParaRPr lang="en-US" sz="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2555688" y="5434013"/>
            <a:ext cx="6184900" cy="849312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dirty="0">
                <a:solidFill>
                  <a:schemeClr val="accent1"/>
                </a:solidFill>
                <a:latin typeface="Verdana"/>
              </a:rPr>
              <a:t>Comisión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Chilena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del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Cobre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-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Ministerio</a:t>
            </a:r>
            <a:r>
              <a:rPr lang="en-US" sz="1600" b="1" dirty="0">
                <a:solidFill>
                  <a:schemeClr val="accent1"/>
                </a:solidFill>
                <a:latin typeface="Verdana"/>
              </a:rPr>
              <a:t> de </a:t>
            </a:r>
            <a:r>
              <a:rPr lang="es-CL" sz="1600" b="1" dirty="0">
                <a:solidFill>
                  <a:schemeClr val="accent1"/>
                </a:solidFill>
                <a:latin typeface="Verdana"/>
              </a:rPr>
              <a:t>Minería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43954" y="2346325"/>
            <a:ext cx="6884894" cy="2811463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accent1"/>
                </a:solidFill>
                <a:latin typeface="Verdana"/>
              </a:rPr>
              <a:t>Inversión Minera en Chile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800" b="1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800" b="1" dirty="0">
                <a:solidFill>
                  <a:schemeClr val="accent1"/>
                </a:solidFill>
                <a:latin typeface="Verdana"/>
              </a:rPr>
              <a:t>Actualización de la cartera inversional 2016 - 2025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chemeClr val="accent1"/>
                </a:solidFill>
                <a:latin typeface="Verdana"/>
              </a:rPr>
              <a:t>Septiembre 2016</a:t>
            </a:r>
          </a:p>
        </p:txBody>
      </p:sp>
    </p:spTree>
    <p:extLst>
      <p:ext uri="{BB962C8B-B14F-4D97-AF65-F5344CB8AC3E}">
        <p14:creationId xmlns:p14="http://schemas.microsoft.com/office/powerpoint/2010/main" val="12704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43456"/>
            <a:ext cx="9144000" cy="2828544"/>
          </a:xfrm>
          <a:prstGeom prst="rect">
            <a:avLst/>
          </a:prstGeom>
          <a:solidFill>
            <a:srgbClr val="DB4F53"/>
          </a:solidFill>
          <a:ln>
            <a:solidFill>
              <a:srgbClr val="DB4F5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853184" y="2760991"/>
            <a:ext cx="7095744" cy="760997"/>
          </a:xfrm>
        </p:spPr>
        <p:txBody>
          <a:bodyPr/>
          <a:lstStyle/>
          <a:p>
            <a:r>
              <a:rPr lang="es-CL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CONSIDERACIONES INICIALES</a:t>
            </a:r>
          </a:p>
          <a:p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6400" y="6395061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Chilena del Cobre 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2"/>
          </p:nvPr>
        </p:nvSpPr>
        <p:spPr>
          <a:xfrm>
            <a:off x="563880" y="2760991"/>
            <a:ext cx="2164080" cy="74758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01</a:t>
            </a:r>
            <a:endParaRPr lang="en-US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645920" y="2774409"/>
            <a:ext cx="0" cy="85880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06400" y="1372424"/>
            <a:ext cx="8331200" cy="48212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gobCL"/>
                <a:ea typeface="+mn-ea"/>
                <a:cs typeface="gobC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Esta actualización considera aquellas iniciativas a materializarse dentro del periodo 2016 – 2025, que </a:t>
            </a:r>
            <a:r>
              <a:rPr lang="es-MX" sz="1600" b="1" dirty="0" smtClean="0"/>
              <a:t>al menos tengan una prefactibilidad </a:t>
            </a:r>
            <a:r>
              <a:rPr lang="es-MX" sz="1600" dirty="0" smtClean="0"/>
              <a:t>iniciada a la fecha y que se materialicen dentro del periodo considerado.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dirty="0" smtClean="0"/>
              <a:t>Esta actualización </a:t>
            </a:r>
            <a:r>
              <a:rPr lang="es-MX" sz="1600" b="1" dirty="0" smtClean="0"/>
              <a:t>no considera proyecciones de producción</a:t>
            </a:r>
            <a:r>
              <a:rPr lang="es-MX" sz="1600" dirty="0" smtClean="0"/>
              <a:t>, las cuales serán abordadas en un informe posterior (Proyección de producción esperada de cobre  2016 – 2025).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CL" sz="1600" dirty="0"/>
              <a:t>Cabe señalar que la información compilada </a:t>
            </a:r>
            <a:r>
              <a:rPr lang="es-CL" sz="1600" dirty="0" smtClean="0"/>
              <a:t>obedece </a:t>
            </a:r>
            <a:r>
              <a:rPr lang="es-CL" sz="1600" dirty="0"/>
              <a:t>a la mejor aproximación conocida de la evolución de los proyectos </a:t>
            </a:r>
            <a:r>
              <a:rPr lang="es-CL" sz="1600" dirty="0" smtClean="0"/>
              <a:t>considerados, por lo cual </a:t>
            </a:r>
            <a:r>
              <a:rPr lang="es-CL" sz="1600" b="1" dirty="0" smtClean="0"/>
              <a:t>tanto para cifras de Codelco como de la industria privada</a:t>
            </a:r>
            <a:r>
              <a:rPr lang="es-CL" sz="1600" dirty="0" smtClean="0"/>
              <a:t>, las inversiones totales y las </a:t>
            </a:r>
            <a:r>
              <a:rPr lang="es-CL" sz="1600" dirty="0"/>
              <a:t>distribuciones anuales de las inversiones </a:t>
            </a:r>
            <a:r>
              <a:rPr lang="es-CL" sz="1600" b="1" u="sng" dirty="0"/>
              <a:t>son estimaciones </a:t>
            </a:r>
            <a:r>
              <a:rPr lang="es-CL" sz="1600" b="1" u="sng" dirty="0" smtClean="0"/>
              <a:t>y </a:t>
            </a:r>
            <a:r>
              <a:rPr lang="es-CL" sz="1600" b="1" u="sng" dirty="0"/>
              <a:t>no compromete en absoluto a las empresas propietarias de los proyectos</a:t>
            </a:r>
            <a:r>
              <a:rPr lang="es-CL" sz="1600" dirty="0" smtClean="0"/>
              <a:t>.</a:t>
            </a:r>
            <a:endParaRPr lang="es-CL" altLang="es-CL" dirty="0" smtClean="0">
              <a:solidFill>
                <a:srgbClr val="7F7F7F"/>
              </a:solidFill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METODOLOGÍA DE LA CARTERA</a:t>
            </a:r>
            <a:endParaRPr lang="es-CL" dirty="0"/>
          </a:p>
        </p:txBody>
      </p:sp>
      <p:sp>
        <p:nvSpPr>
          <p:cNvPr id="13" name="4 Rectángulo"/>
          <p:cNvSpPr/>
          <p:nvPr/>
        </p:nvSpPr>
        <p:spPr>
          <a:xfrm>
            <a:off x="406400" y="6395061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Chilena del Cobre 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METODOLOGÍA DE LA CARTERA</a:t>
            </a:r>
            <a:endParaRPr lang="es-CL" dirty="0"/>
          </a:p>
        </p:txBody>
      </p:sp>
      <p:sp>
        <p:nvSpPr>
          <p:cNvPr id="13" name="4 Rectángulo"/>
          <p:cNvSpPr/>
          <p:nvPr/>
        </p:nvSpPr>
        <p:spPr>
          <a:xfrm>
            <a:off x="406400" y="6395061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Chilena del Cobre 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57710"/>
              </p:ext>
            </p:extLst>
          </p:nvPr>
        </p:nvGraphicFramePr>
        <p:xfrm>
          <a:off x="621403" y="1116360"/>
          <a:ext cx="7596005" cy="4992400"/>
        </p:xfrm>
        <a:graphic>
          <a:graphicData uri="http://schemas.openxmlformats.org/drawingml/2006/table">
            <a:tbl>
              <a:tblPr/>
              <a:tblGrid>
                <a:gridCol w="1386214"/>
                <a:gridCol w="1386214"/>
                <a:gridCol w="1262245"/>
                <a:gridCol w="1780666"/>
                <a:gridCol w="1780666"/>
              </a:tblGrid>
              <a:tr h="393592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Condición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proyecto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Etapa de 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Trámite SEA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Puesta en marcha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3234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 aprobada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234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suspendida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 aprobada o en reclamación judicial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 aprobada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Reposición o Expansión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o DIA en trámite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234"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Reposición o Expansión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 suspendida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o DIA en trámite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Reposición o Expansión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o DIA no presentada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o DIA en trámite o no presentada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 aprobada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Fuera del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Reposición o Expansión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o DIA en trámite o no presentada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Fuera del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234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 suspendida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Fuera del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Factibilidad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o DIA en trámite o no presentada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Fuera del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2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Prefactibilidad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Cualquiera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4 Rectángulo"/>
          <p:cNvSpPr/>
          <p:nvPr/>
        </p:nvSpPr>
        <p:spPr>
          <a:xfrm>
            <a:off x="371112" y="6147583"/>
            <a:ext cx="47452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el período = 2016 – 2020 / Fuera del periodo = 2020 - 2025</a:t>
            </a:r>
            <a:endParaRPr lang="es-CL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43456"/>
            <a:ext cx="9144000" cy="28285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853184" y="2774409"/>
            <a:ext cx="7095744" cy="747579"/>
          </a:xfrm>
        </p:spPr>
        <p:txBody>
          <a:bodyPr/>
          <a:lstStyle/>
          <a:p>
            <a:r>
              <a:rPr lang="es-CL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ESTADO ACTUAL DE LA CARTERA INVERSIONAL</a:t>
            </a:r>
            <a:endParaRPr lang="es-CL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6400" y="6395061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Chilena del Cobre 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2"/>
          </p:nvPr>
        </p:nvSpPr>
        <p:spPr>
          <a:xfrm>
            <a:off x="563880" y="2760991"/>
            <a:ext cx="2164080" cy="74758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02</a:t>
            </a:r>
            <a:endParaRPr lang="en-US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645920" y="2774409"/>
            <a:ext cx="0" cy="85880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CARTERA INVERSIONAL 2016 - 2025</a:t>
            </a:r>
            <a:endParaRPr lang="es-CL" dirty="0"/>
          </a:p>
        </p:txBody>
      </p:sp>
      <p:pic>
        <p:nvPicPr>
          <p:cNvPr id="2050" name="Picture 2" descr="https://image.freepik.com/iconos-gratis/lingotes-de-oro_318-600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31" y="1334110"/>
            <a:ext cx="1108653" cy="110865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119303"/>
            <a:ext cx="2922354" cy="292235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264462" y="4203021"/>
            <a:ext cx="2587019" cy="1151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/>
          <p:cNvSpPr txBox="1"/>
          <p:nvPr/>
        </p:nvSpPr>
        <p:spPr>
          <a:xfrm>
            <a:off x="3304571" y="4492684"/>
            <a:ext cx="247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MMUS$ 49.208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421659" y="2149600"/>
            <a:ext cx="2440778" cy="222012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http://thumb7.shutterstock.com/thumb_large/1127225/148764299/stock-vector-mining-cart-button-14876429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3"/>
          <a:stretch/>
        </p:blipFill>
        <p:spPr bwMode="auto">
          <a:xfrm>
            <a:off x="899039" y="3566183"/>
            <a:ext cx="1428750" cy="1339410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redondeado 44"/>
          <p:cNvSpPr/>
          <p:nvPr/>
        </p:nvSpPr>
        <p:spPr>
          <a:xfrm>
            <a:off x="6657103" y="4609546"/>
            <a:ext cx="1969889" cy="1051666"/>
          </a:xfrm>
          <a:prstGeom prst="roundRect">
            <a:avLst/>
          </a:prstGeom>
          <a:solidFill>
            <a:srgbClr val="C000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CuadroTexto 45"/>
          <p:cNvSpPr txBox="1"/>
          <p:nvPr/>
        </p:nvSpPr>
        <p:spPr>
          <a:xfrm>
            <a:off x="6732355" y="4661180"/>
            <a:ext cx="1819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COBRE</a:t>
            </a:r>
          </a:p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MMUS$ 43.974</a:t>
            </a:r>
          </a:p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87,8%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645912" y="5041078"/>
            <a:ext cx="1894637" cy="812716"/>
          </a:xfrm>
          <a:prstGeom prst="round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CuadroTexto 47"/>
          <p:cNvSpPr txBox="1"/>
          <p:nvPr/>
        </p:nvSpPr>
        <p:spPr>
          <a:xfrm>
            <a:off x="667236" y="5049691"/>
            <a:ext cx="1859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HIERRO Y MIN. IND.</a:t>
            </a: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MMUS$ 3.894</a:t>
            </a:r>
            <a:br>
              <a:rPr lang="es-CL" sz="1600" b="1" dirty="0" smtClean="0">
                <a:solidFill>
                  <a:schemeClr val="bg1"/>
                </a:solidFill>
              </a:rPr>
            </a:br>
            <a:r>
              <a:rPr lang="es-CL" sz="1600" b="1" dirty="0" smtClean="0">
                <a:solidFill>
                  <a:schemeClr val="bg1"/>
                </a:solidFill>
              </a:rPr>
              <a:t>7,9%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772475" y="2514581"/>
            <a:ext cx="1641510" cy="812716"/>
          </a:xfrm>
          <a:prstGeom prst="roundRect">
            <a:avLst/>
          </a:prstGeom>
          <a:solidFill>
            <a:srgbClr val="FFC000">
              <a:alpha val="7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CuadroTexto 49"/>
          <p:cNvSpPr txBox="1"/>
          <p:nvPr/>
        </p:nvSpPr>
        <p:spPr>
          <a:xfrm>
            <a:off x="845234" y="2523941"/>
            <a:ext cx="144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/>
              <a:t>ORO Y PLATA</a:t>
            </a:r>
          </a:p>
          <a:p>
            <a:pPr algn="ctr"/>
            <a:r>
              <a:rPr lang="es-CL" sz="1600" b="1" dirty="0" smtClean="0"/>
              <a:t>MMUS$ 1.340</a:t>
            </a:r>
          </a:p>
          <a:p>
            <a:pPr algn="ctr"/>
            <a:r>
              <a:rPr lang="es-CL" sz="1600" b="1" dirty="0" smtClean="0"/>
              <a:t>4,3%</a:t>
            </a:r>
            <a:endParaRPr lang="es-CL" sz="1600" b="1" dirty="0"/>
          </a:p>
        </p:txBody>
      </p:sp>
      <p:cxnSp>
        <p:nvCxnSpPr>
          <p:cNvPr id="42" name="Conector recto de flecha 41"/>
          <p:cNvCxnSpPr/>
          <p:nvPr/>
        </p:nvCxnSpPr>
        <p:spPr>
          <a:xfrm flipH="1" flipV="1">
            <a:off x="2354683" y="2092320"/>
            <a:ext cx="648290" cy="3504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2354683" y="3327297"/>
            <a:ext cx="909779" cy="50924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stCxn id="40" idx="3"/>
          </p:cNvCxnSpPr>
          <p:nvPr/>
        </p:nvCxnSpPr>
        <p:spPr>
          <a:xfrm>
            <a:off x="6053481" y="2580480"/>
            <a:ext cx="368178" cy="2165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472951"/>
              </p:ext>
            </p:extLst>
          </p:nvPr>
        </p:nvGraphicFramePr>
        <p:xfrm>
          <a:off x="716863" y="1184561"/>
          <a:ext cx="7688804" cy="486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POR TIPO DE MINERÍA</a:t>
            </a:r>
            <a:endParaRPr lang="es-CL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506887" y="3197124"/>
            <a:ext cx="247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MMUS$ 49.208</a:t>
            </a:r>
            <a:br>
              <a:rPr lang="es-CL" sz="2800" b="1" dirty="0" smtClean="0"/>
            </a:br>
            <a:r>
              <a:rPr lang="es-CL" sz="2800" b="1" dirty="0" smtClean="0"/>
              <a:t>37 proyectos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9956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725975"/>
              </p:ext>
            </p:extLst>
          </p:nvPr>
        </p:nvGraphicFramePr>
        <p:xfrm>
          <a:off x="406399" y="1072589"/>
          <a:ext cx="8654473" cy="522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93 Rectángulo"/>
          <p:cNvSpPr/>
          <p:nvPr/>
        </p:nvSpPr>
        <p:spPr>
          <a:xfrm>
            <a:off x="406400" y="6425298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Minería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COCHILCO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824" y="6219772"/>
            <a:ext cx="3455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COCHILCO, 2016</a:t>
            </a: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406400" y="972315"/>
            <a:ext cx="7811008" cy="24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217408" y="784452"/>
            <a:ext cx="426720" cy="4001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12"/>
          </p:nvPr>
        </p:nvSpPr>
        <p:spPr>
          <a:xfrm>
            <a:off x="406400" y="509019"/>
            <a:ext cx="8331200" cy="619565"/>
          </a:xfrm>
        </p:spPr>
        <p:txBody>
          <a:bodyPr/>
          <a:lstStyle/>
          <a:p>
            <a:r>
              <a:rPr lang="es-CL" dirty="0" smtClean="0"/>
              <a:t>POR CONDICIONALIDAD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13369" y="3269860"/>
            <a:ext cx="247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MMUS$ 49.208</a:t>
            </a:r>
            <a:br>
              <a:rPr lang="es-CL" sz="2800" b="1" dirty="0" smtClean="0"/>
            </a:br>
            <a:r>
              <a:rPr lang="es-CL" sz="2800" b="1" dirty="0" smtClean="0"/>
              <a:t>37 proyectos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587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7558</TotalTime>
  <Words>1980</Words>
  <Application>Microsoft Office PowerPoint</Application>
  <PresentationFormat>Presentación en pantalla (4:3)</PresentationFormat>
  <Paragraphs>550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MS PMincho</vt:lpstr>
      <vt:lpstr>Arial</vt:lpstr>
      <vt:lpstr>Arial Narrow</vt:lpstr>
      <vt:lpstr>Calibri</vt:lpstr>
      <vt:lpstr>gobCL</vt:lpstr>
      <vt:lpstr>Trebuchet MS</vt:lpstr>
      <vt:lpstr>Verdana</vt:lpstr>
      <vt:lpstr>Verdana Bold</vt:lpstr>
      <vt:lpstr>Wingdings</vt:lpstr>
      <vt:lpstr>ヒラギノ角ゴ Pro W3</vt:lpstr>
      <vt:lpstr>Custom Design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Emilio Castillo</dc:creator>
  <cp:lastModifiedBy>Paula Maldonado Vargas</cp:lastModifiedBy>
  <cp:revision>584</cp:revision>
  <cp:lastPrinted>2015-09-07T20:01:48Z</cp:lastPrinted>
  <dcterms:created xsi:type="dcterms:W3CDTF">2014-07-08T15:42:06Z</dcterms:created>
  <dcterms:modified xsi:type="dcterms:W3CDTF">2016-09-21T12:23:59Z</dcterms:modified>
</cp:coreProperties>
</file>